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5"/>
  </p:notesMasterIdLst>
  <p:sldIdLst>
    <p:sldId id="345" r:id="rId2"/>
    <p:sldId id="256" r:id="rId3"/>
    <p:sldId id="308" r:id="rId4"/>
    <p:sldId id="303" r:id="rId5"/>
    <p:sldId id="304" r:id="rId6"/>
    <p:sldId id="305" r:id="rId7"/>
    <p:sldId id="306" r:id="rId8"/>
    <p:sldId id="307" r:id="rId9"/>
    <p:sldId id="309" r:id="rId10"/>
    <p:sldId id="311" r:id="rId11"/>
    <p:sldId id="336" r:id="rId12"/>
    <p:sldId id="342" r:id="rId13"/>
    <p:sldId id="332" r:id="rId14"/>
    <p:sldId id="310" r:id="rId15"/>
    <p:sldId id="312" r:id="rId16"/>
    <p:sldId id="313" r:id="rId17"/>
    <p:sldId id="314" r:id="rId18"/>
    <p:sldId id="315" r:id="rId19"/>
    <p:sldId id="319" r:id="rId20"/>
    <p:sldId id="318" r:id="rId21"/>
    <p:sldId id="322" r:id="rId22"/>
    <p:sldId id="330" r:id="rId23"/>
    <p:sldId id="344" r:id="rId24"/>
    <p:sldId id="331" r:id="rId25"/>
    <p:sldId id="321" r:id="rId26"/>
    <p:sldId id="320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4" r:id="rId35"/>
    <p:sldId id="335" r:id="rId36"/>
    <p:sldId id="333" r:id="rId37"/>
    <p:sldId id="337" r:id="rId38"/>
    <p:sldId id="343" r:id="rId39"/>
    <p:sldId id="338" r:id="rId40"/>
    <p:sldId id="339" r:id="rId41"/>
    <p:sldId id="340" r:id="rId42"/>
    <p:sldId id="341" r:id="rId43"/>
    <p:sldId id="347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552579"/>
    <a:srgbClr val="6699FF"/>
    <a:srgbClr val="E6E6D6"/>
    <a:srgbClr val="800666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7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539FF59-A375-4553-8477-82ED6C40C93B}" type="datetimeFigureOut">
              <a:rPr lang="ru-RU"/>
              <a:pPr>
                <a:defRPr/>
              </a:pPr>
              <a:t>11.07.2020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6A22D0-541D-4DF7-8291-818B78E75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5CB29-46FA-4F38-9953-BC083F7D5D08}" type="datetime1">
              <a:rPr lang="ru-RU"/>
              <a:pPr>
                <a:defRPr/>
              </a:pPr>
              <a:t>11.07.2020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15584A-1DB3-4F82-B636-1B0B106F9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5C18C-D81A-45D5-BA32-2D01EE1A1C72}" type="datetime1">
              <a:rPr lang="ru-RU"/>
              <a:pPr>
                <a:defRPr/>
              </a:pPr>
              <a:t>11.07.2020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E9616-63CA-4448-9866-D5F96706B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BA05C-CC64-4BE0-A8A8-8CAFF3F26F9A}" type="datetime1">
              <a:rPr lang="ru-RU"/>
              <a:pPr>
                <a:defRPr/>
              </a:pPr>
              <a:t>11.07.2020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2E0C1-C6AE-49FB-A0F8-7B3197DB0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FF94E-32AF-4ADE-A22D-4254ADD74C73}" type="datetime1">
              <a:rPr lang="ru-RU"/>
              <a:pPr>
                <a:defRPr/>
              </a:pPr>
              <a:t>11.07.2020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28ED9-F2DF-4A43-A9B2-22B67BE12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5498-B392-4A57-8B84-315BDC125228}" type="datetime1">
              <a:rPr lang="ru-RU"/>
              <a:pPr>
                <a:defRPr/>
              </a:pPr>
              <a:t>11.07.2020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A9E5A-37F3-4381-98F0-645A48F04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F712-D890-4620-8B02-983DCE2F261C}" type="datetime1">
              <a:rPr lang="ru-RU"/>
              <a:pPr>
                <a:defRPr/>
              </a:pPr>
              <a:t>11.07.2020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02E78-3114-40DB-9F40-EB26EFD81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AF8BE7A-361B-4267-933E-B66CC027E079}" type="datetime1">
              <a:rPr lang="ru-RU"/>
              <a:pPr>
                <a:defRPr/>
              </a:pPr>
              <a:t>11.07.2020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8ED047-718C-43C0-88B3-328CF7197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5C3D4-7CB1-4D3D-851D-30F3BC1FEFCC}" type="datetime1">
              <a:rPr lang="ru-RU"/>
              <a:pPr>
                <a:defRPr/>
              </a:pPr>
              <a:t>11.07.2020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6906C-D044-4B3D-A91F-24441A104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E8788-283A-4CB2-9718-1F8CD4882B89}" type="datetime1">
              <a:rPr lang="ru-RU"/>
              <a:pPr>
                <a:defRPr/>
              </a:pPr>
              <a:t>11.07.2020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4CA7E-4F2D-4297-A76B-A3F66A34F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35A20-E89B-41D0-B30F-501342D6F09B}" type="datetime1">
              <a:rPr lang="ru-RU"/>
              <a:pPr>
                <a:defRPr/>
              </a:pPr>
              <a:t>11.07.2020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E9891-9652-493F-A61C-6400297A8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B938C-7686-42CA-BC52-C75DCFF2533C}" type="datetime1">
              <a:rPr lang="ru-RU"/>
              <a:pPr>
                <a:defRPr/>
              </a:pPr>
              <a:t>11.07.2020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1FD91-B91F-4113-9C49-292035625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90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90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BD7EF5-BAEA-45A3-986F-427FBCD1733E}" type="datetime1">
              <a:rPr lang="ru-RU"/>
              <a:pPr>
                <a:defRPr/>
              </a:pPr>
              <a:t>11.07.2020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695540-5A14-4C25-BA58-C9DA6E545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65" r:id="rId3"/>
    <p:sldLayoutId id="2147483666" r:id="rId4"/>
    <p:sldLayoutId id="2147483673" r:id="rId5"/>
    <p:sldLayoutId id="2147483674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315913"/>
            <a:ext cx="9269413" cy="741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763" y="836613"/>
            <a:ext cx="31273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-26988" y="4175125"/>
            <a:ext cx="9144001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Georgia" pitchFamily="18" charset="0"/>
              </a:rPr>
              <a:t>Глобальный исторический процесс </a:t>
            </a:r>
            <a:br>
              <a:rPr lang="ru-RU" sz="3200" b="1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Georgia" pitchFamily="18" charset="0"/>
              </a:rPr>
              <a:t>и управление в нём</a:t>
            </a:r>
          </a:p>
          <a:p>
            <a:endParaRPr lang="ru-RU" sz="320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4340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107950" y="1052513"/>
            <a:ext cx="27352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Georgia" pitchFamily="18" charset="0"/>
              </a:rPr>
              <a:t>Праведно:  </a:t>
            </a:r>
            <a:br>
              <a:rPr lang="ru-RU">
                <a:solidFill>
                  <a:schemeClr val="bg1"/>
                </a:solidFill>
                <a:latin typeface="Georgia" pitchFamily="18" charset="0"/>
              </a:rPr>
            </a:br>
            <a:r>
              <a:rPr lang="ru-RU">
                <a:solidFill>
                  <a:schemeClr val="bg1"/>
                </a:solidFill>
                <a:latin typeface="Georgia" pitchFamily="18" charset="0"/>
              </a:rPr>
              <a:t>помнить, чувствовать,          мыслить,	 действовать </a:t>
            </a:r>
            <a:br>
              <a:rPr lang="ru-RU">
                <a:solidFill>
                  <a:schemeClr val="bg1"/>
                </a:solidFill>
                <a:latin typeface="Georgia" pitchFamily="18" charset="0"/>
              </a:rPr>
            </a:br>
            <a:r>
              <a:rPr lang="ru-RU">
                <a:solidFill>
                  <a:schemeClr val="bg1"/>
                </a:solidFill>
                <a:latin typeface="Georgia" pitchFamily="18" charset="0"/>
              </a:rPr>
              <a:t>= Преображенье всей Земли</a:t>
            </a:r>
          </a:p>
          <a:p>
            <a:endParaRPr lang="ru-RU">
              <a:latin typeface="Georgia" pitchFamily="18" charset="0"/>
            </a:endParaRP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6516688" y="6291263"/>
            <a:ext cx="2159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Georgia" pitchFamily="18" charset="0"/>
              </a:rPr>
              <a:t>11 июля 2020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8604250" cy="79851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Главная проблема исторической науки </a:t>
            </a:r>
            <a:br>
              <a:rPr lang="ru-RU" sz="2800" dirty="0" smtClean="0">
                <a:solidFill>
                  <a:schemeClr val="bg1"/>
                </a:solidFill>
                <a:latin typeface="+mj-lt"/>
              </a:rPr>
            </a:b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и её принципиальное отличие от естествознания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836712"/>
            <a:ext cx="3312368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cs typeface="Arial" charset="0"/>
              </a:rPr>
              <a:t>Историческая наука </a:t>
            </a:r>
            <a:r>
              <a:rPr lang="ru-RU" b="1" i="1">
                <a:solidFill>
                  <a:srgbClr val="000000"/>
                </a:solidFill>
                <a:cs typeface="Arial" charset="0"/>
              </a:rPr>
              <a:t>некоторыми способами </a:t>
            </a:r>
            <a:r>
              <a:rPr lang="ru-RU" b="1">
                <a:solidFill>
                  <a:srgbClr val="000000"/>
                </a:solidFill>
                <a:cs typeface="Arial" charset="0"/>
              </a:rPr>
              <a:t>изучает </a:t>
            </a:r>
            <a:r>
              <a:rPr lang="ru-RU" b="1">
                <a:solidFill>
                  <a:srgbClr val="FF0000"/>
                </a:solidFill>
                <a:cs typeface="Arial" charset="0"/>
              </a:rPr>
              <a:t>то, чего в настоящем нет</a:t>
            </a:r>
            <a:r>
              <a:rPr lang="ru-RU">
                <a:solidFill>
                  <a:srgbClr val="000000"/>
                </a:solidFill>
                <a:cs typeface="Arial" charset="0"/>
              </a:rPr>
              <a:t>, но что: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rgbClr val="000000"/>
                </a:solidFill>
                <a:cs typeface="Arial" charset="0"/>
              </a:rPr>
              <a:t>либо оставило следы, ко-торые мы знаем и можем интерпретировать; 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rgbClr val="000000"/>
                </a:solidFill>
                <a:cs typeface="Arial" charset="0"/>
              </a:rPr>
              <a:t>либо оставило следы, но они для нас неизвестны;</a:t>
            </a:r>
          </a:p>
          <a:p>
            <a:pPr>
              <a:buFont typeface="Arial" charset="0"/>
              <a:buChar char="•"/>
            </a:pPr>
            <a:r>
              <a:rPr lang="ru-RU">
                <a:solidFill>
                  <a:srgbClr val="000000"/>
                </a:solidFill>
                <a:cs typeface="Arial" charset="0"/>
              </a:rPr>
              <a:t>либо оставило следы, которые мы  не умеем воспринимать.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836712"/>
            <a:ext cx="4896544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Анекдот про историческую науку </a:t>
            </a:r>
            <a:br>
              <a:rPr lang="ru-RU" b="1" dirty="0"/>
            </a:br>
            <a:r>
              <a:rPr lang="ru-RU" b="1" dirty="0"/>
              <a:t>из серии «Про армянское радио»: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Радио Тбилиси сообщило, что на раскопках в Тбилиси была найдена проволока, и это свидетельствует о том, что у древних </a:t>
            </a:r>
            <a:r>
              <a:rPr lang="ru-RU" dirty="0" err="1"/>
              <a:t>гру-зин</a:t>
            </a:r>
            <a:r>
              <a:rPr lang="ru-RU" dirty="0"/>
              <a:t> был телеграф.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ответ армянское радио сообщило, что на раскопках древнего армянского поселения не была найдена проволока, и это </a:t>
            </a:r>
            <a:r>
              <a:rPr lang="ru-RU" dirty="0" err="1"/>
              <a:t>свиде-тельствует</a:t>
            </a:r>
            <a:r>
              <a:rPr lang="ru-RU" dirty="0"/>
              <a:t> о том, что древние армяне уже те времена пользовались беспроволочным телеграфом.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419475" y="2224088"/>
            <a:ext cx="7207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4292600"/>
            <a:ext cx="9144000" cy="2586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Если Вы чего-то не поняли в физике или в биологии, то в подавляющем большинстве случаев Вы можете повторить эксперимент либо можете поставить новый эксперимент, заново осмыслить и переосмыслить результаты.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  <a:latin typeface="+mn-lt"/>
                <a:cs typeface="+mn-cs"/>
              </a:rPr>
              <a:t>Если некоторое событие имело место в прошлом, то Вы не можете </a:t>
            </a:r>
            <a:r>
              <a:rPr lang="ru-RU" dirty="0" err="1">
                <a:solidFill>
                  <a:srgbClr val="FF0000"/>
                </a:solidFill>
                <a:latin typeface="+mn-lt"/>
                <a:cs typeface="+mn-cs"/>
              </a:rPr>
              <a:t>воспроизвес-ти</a:t>
            </a:r>
            <a:r>
              <a:rPr lang="ru-RU" dirty="0">
                <a:solidFill>
                  <a:srgbClr val="FF0000"/>
                </a:solidFill>
                <a:latin typeface="+mn-lt"/>
                <a:cs typeface="+mn-cs"/>
              </a:rPr>
              <a:t> его идентично, но можете только искать и интерпретировать как «немые» сохранившиеся его следы и артефакты, так и дошедшие до наших дней </a:t>
            </a:r>
            <a:r>
              <a:rPr lang="ru-RU" dirty="0" err="1">
                <a:solidFill>
                  <a:srgbClr val="FF0000"/>
                </a:solidFill>
                <a:latin typeface="+mn-lt"/>
                <a:cs typeface="+mn-cs"/>
              </a:rPr>
              <a:t>свиде-тельства</a:t>
            </a:r>
            <a:r>
              <a:rPr lang="ru-RU" dirty="0">
                <a:solidFill>
                  <a:srgbClr val="FF0000"/>
                </a:solidFill>
                <a:latin typeface="+mn-lt"/>
                <a:cs typeface="+mn-cs"/>
              </a:rPr>
              <a:t> о событиях и вымыслы о них. </a:t>
            </a: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>Однако свидетели событий описывали их и эпоху </a:t>
            </a:r>
            <a:r>
              <a:rPr lang="ru-RU" b="1" dirty="0">
                <a:solidFill>
                  <a:srgbClr val="0070C0"/>
                </a:solidFill>
                <a:latin typeface="+mn-lt"/>
                <a:cs typeface="+mn-cs"/>
              </a:rPr>
              <a:t>в меру своего понимания</a:t>
            </a: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>, а также под воздействием некой внутренней цензуры </a:t>
            </a:r>
            <a:r>
              <a:rPr lang="ru-RU" i="1" dirty="0">
                <a:solidFill>
                  <a:srgbClr val="0070C0"/>
                </a:solidFill>
                <a:latin typeface="+mn-lt"/>
                <a:cs typeface="+mn-cs"/>
              </a:rPr>
              <a:t>либо </a:t>
            </a:r>
            <a:r>
              <a:rPr lang="ru-RU" i="1" dirty="0">
                <a:solidFill>
                  <a:srgbClr val="0070C0"/>
                </a:solidFill>
                <a:latin typeface="+mn-lt"/>
                <a:cs typeface="+mn-cs"/>
              </a:rPr>
              <a:t>заведомо </a:t>
            </a:r>
            <a:r>
              <a:rPr lang="ru-RU" i="1" dirty="0">
                <a:solidFill>
                  <a:srgbClr val="0070C0"/>
                </a:solidFill>
                <a:latin typeface="+mn-lt"/>
                <a:cs typeface="+mn-cs"/>
              </a:rPr>
              <a:t>лживо, исполняя социальный заказ</a:t>
            </a:r>
            <a:r>
              <a:rPr lang="ru-RU" dirty="0">
                <a:solidFill>
                  <a:srgbClr val="0070C0"/>
                </a:solidFill>
                <a:latin typeface="+mn-lt"/>
                <a:cs typeface="+mn-cs"/>
              </a:rPr>
              <a:t>. </a:t>
            </a:r>
            <a:endParaRPr lang="ru-RU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2356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FA2FFB-8FCC-4ECC-8DE1-B58FDD58C7E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8604250" cy="13922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Как такое могло произойти? — Роман «Тщета» был написан мало известным писателем Морганом </a:t>
            </a:r>
            <a:r>
              <a:rPr lang="ru-RU" sz="2800" dirty="0" err="1" smtClean="0">
                <a:solidFill>
                  <a:schemeClr val="bg1"/>
                </a:solidFill>
                <a:latin typeface="+mj-lt"/>
              </a:rPr>
              <a:t>Робертсоном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 за 14 лет до гибели «Титаника»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457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D3699F-26BC-4CA2-A488-F8038F29401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  <p:pic>
        <p:nvPicPr>
          <p:cNvPr id="2458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98588"/>
            <a:ext cx="50038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5292725" y="1412875"/>
            <a:ext cx="3851275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Реальный «Титаник» — самый большой в мире, трёхвинтовой, четырёхтрубный, самый роскош-ный пассажирский лайнер погиб в результате столкновения с айс-бергом в первом трансатланти-ческом плавании. Шлюпок для спасения всех людей, бывших на борту, не хватило.</a:t>
            </a:r>
          </a:p>
          <a:p>
            <a:r>
              <a:rPr lang="ru-RU">
                <a:solidFill>
                  <a:srgbClr val="FF0000"/>
                </a:solidFill>
                <a:latin typeface="Georgia" pitchFamily="18" charset="0"/>
              </a:rPr>
              <a:t>Придуманный М. Робертсоном «Титан» — самый большой в мире, трёхвинтовой, четырёх-трубный, самый роскошный пас-сажирский лайнер погиб в ре-зультате столкновения с айсбер-гом в первом трансатлантичес-ком плавании. Шлюпок для спасения всех людей, бывших на борту, не хватило.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0" y="5105400"/>
            <a:ext cx="500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Одна из последних фотографий «Титаника» и вид его обломков на дне океана…</a:t>
            </a:r>
          </a:p>
          <a:p>
            <a:r>
              <a:rPr lang="ru-RU">
                <a:latin typeface="Georgia" pitchFamily="18" charset="0"/>
              </a:rPr>
              <a:t>Справа — беспричинные случайные совпадения? — либо течение истории алгоритмично, и алгоритмика может проявиться,  упреждая события? </a:t>
            </a:r>
          </a:p>
        </p:txBody>
      </p:sp>
      <p:pic>
        <p:nvPicPr>
          <p:cNvPr id="24583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3068638"/>
            <a:ext cx="33289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8604250" cy="79851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+mj-lt"/>
              </a:rPr>
              <a:t>Как такое могло произойти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? — Журнал был опубликован за неделю до 11.09.2001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560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1688" y="850900"/>
            <a:ext cx="4383087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8" y="850900"/>
            <a:ext cx="3878262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7B9547-13AF-48E4-A1A3-7676E0B801A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8532813" cy="79851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Кроме того на историческую науку оказывает воздействие политический фактор: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23913"/>
            <a:ext cx="9144000" cy="6124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«Далее ещё не позволяют нам знать историю. Русское правительство, как обратное провидение, устраивает к лучшему не будущее, но прошедшее» </a:t>
            </a:r>
            <a:r>
              <a:rPr lang="ru-RU" sz="2800" i="1" dirty="0">
                <a:latin typeface="+mn-lt"/>
                <a:cs typeface="+mn-cs"/>
              </a:rPr>
              <a:t>— </a:t>
            </a:r>
            <a:r>
              <a:rPr lang="ru-RU" sz="2800" i="1" dirty="0" err="1">
                <a:latin typeface="+mn-lt"/>
                <a:cs typeface="+mn-cs"/>
              </a:rPr>
              <a:t>А.И</a:t>
            </a:r>
            <a:r>
              <a:rPr lang="ru-RU" sz="2800" i="1" dirty="0">
                <a:latin typeface="+mn-lt"/>
                <a:cs typeface="+mn-cs"/>
              </a:rPr>
              <a:t>. Герцен.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Но это касается не только русского правительства времён </a:t>
            </a:r>
            <a:r>
              <a:rPr lang="ru-RU" sz="2800" dirty="0" err="1">
                <a:latin typeface="+mn-lt"/>
                <a:cs typeface="+mn-cs"/>
              </a:rPr>
              <a:t>А.И</a:t>
            </a:r>
            <a:r>
              <a:rPr lang="ru-RU" sz="2800" dirty="0">
                <a:latin typeface="+mn-lt"/>
                <a:cs typeface="+mn-cs"/>
              </a:rPr>
              <a:t>. Герцена.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  <a:cs typeface="+mn-cs"/>
              </a:rPr>
              <a:t>Правящей «</a:t>
            </a:r>
            <a:r>
              <a:rPr lang="ru-RU" sz="2800" dirty="0">
                <a:solidFill>
                  <a:srgbClr val="FF0000"/>
                </a:solidFill>
                <a:latin typeface="+mn-lt"/>
                <a:cs typeface="+mn-cs"/>
              </a:rPr>
              <a:t>элите</a:t>
            </a:r>
            <a:r>
              <a:rPr lang="ru-RU" sz="2800" dirty="0">
                <a:solidFill>
                  <a:srgbClr val="FF0000"/>
                </a:solidFill>
                <a:latin typeface="+mn-lt"/>
                <a:cs typeface="+mn-cs"/>
              </a:rPr>
              <a:t>» любого общества </a:t>
            </a:r>
            <a:br>
              <a:rPr lang="ru-RU" sz="2800" dirty="0"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ru-RU" sz="2800" dirty="0">
                <a:solidFill>
                  <a:srgbClr val="FF0000"/>
                </a:solidFill>
                <a:latin typeface="+mn-lt"/>
                <a:cs typeface="+mn-cs"/>
              </a:rPr>
              <a:t>достоверная история не нужна: </a:t>
            </a:r>
            <a:br>
              <a:rPr lang="ru-RU" sz="2800" dirty="0"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ru-RU" sz="2800" dirty="0">
                <a:solidFill>
                  <a:srgbClr val="FF0000"/>
                </a:solidFill>
                <a:latin typeface="+mn-lt"/>
                <a:cs typeface="+mn-cs"/>
              </a:rPr>
              <a:t>ей необходим исторический миф для обоснования </a:t>
            </a:r>
            <a:br>
              <a:rPr lang="ru-RU" sz="2800" dirty="0"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ru-RU" sz="2800" dirty="0">
                <a:solidFill>
                  <a:srgbClr val="FF0000"/>
                </a:solidFill>
                <a:latin typeface="+mn-lt"/>
                <a:cs typeface="+mn-cs"/>
              </a:rPr>
              <a:t>своего статуса и оправдания своей политики.</a:t>
            </a:r>
            <a:r>
              <a:rPr lang="ru-RU" sz="2800" dirty="0">
                <a:latin typeface="+mn-lt"/>
                <a:cs typeface="+mn-cs"/>
              </a:rPr>
              <a:t> </a:t>
            </a:r>
            <a:endParaRPr lang="ru-RU" sz="28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/>
            </a:r>
            <a:br>
              <a:rPr lang="ru-RU" sz="2800" dirty="0">
                <a:latin typeface="+mn-lt"/>
                <a:cs typeface="+mn-cs"/>
              </a:rPr>
            </a:br>
            <a:r>
              <a:rPr lang="ru-RU" sz="2800" dirty="0">
                <a:latin typeface="+mn-lt"/>
                <a:cs typeface="+mn-cs"/>
              </a:rPr>
              <a:t>Это норма политической </a:t>
            </a:r>
            <a:r>
              <a:rPr lang="ru-RU" sz="2800" dirty="0">
                <a:latin typeface="+mn-lt"/>
                <a:cs typeface="+mn-cs"/>
              </a:rPr>
              <a:t>жизни всех государств </a:t>
            </a:r>
            <a:r>
              <a:rPr lang="ru-RU" sz="2800" dirty="0">
                <a:latin typeface="+mn-lt"/>
                <a:cs typeface="+mn-cs"/>
              </a:rPr>
              <a:t/>
            </a:r>
            <a:br>
              <a:rPr lang="ru-RU" sz="2800" dirty="0">
                <a:latin typeface="+mn-lt"/>
                <a:cs typeface="+mn-cs"/>
              </a:rPr>
            </a:br>
            <a:r>
              <a:rPr lang="ru-RU" sz="2800" dirty="0">
                <a:latin typeface="+mn-lt"/>
                <a:cs typeface="+mn-cs"/>
              </a:rPr>
              <a:t>во </a:t>
            </a:r>
            <a:r>
              <a:rPr lang="ru-RU" sz="2800" dirty="0">
                <a:latin typeface="+mn-lt"/>
                <a:cs typeface="+mn-cs"/>
              </a:rPr>
              <a:t>все </a:t>
            </a:r>
            <a:r>
              <a:rPr lang="ru-RU" sz="2800" dirty="0">
                <a:latin typeface="+mn-lt"/>
                <a:cs typeface="+mn-cs"/>
              </a:rPr>
              <a:t>прошлые эпохи.</a:t>
            </a:r>
            <a:endParaRPr lang="ru-RU" sz="2800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2662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5A6654-7DB6-466F-8F00-E4A68869612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8604250" cy="79851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smtClean="0">
                <a:solidFill>
                  <a:schemeClr val="bg1"/>
                </a:solidFill>
              </a:rPr>
              <a:t/>
            </a:r>
            <a:br>
              <a:rPr lang="ru-RU" sz="2800" smtClean="0">
                <a:solidFill>
                  <a:schemeClr val="bg1"/>
                </a:solidFill>
              </a:rPr>
            </a:br>
            <a:r>
              <a:rPr lang="ru-RU" sz="2600" smtClean="0">
                <a:solidFill>
                  <a:schemeClr val="bg1"/>
                </a:solidFill>
                <a:latin typeface="Trebuchet MS" pitchFamily="34" charset="0"/>
              </a:rPr>
              <a:t>Как в наши дни фальсифицируется фактология для будущих поколений историков — 1: </a:t>
            </a:r>
            <a:r>
              <a:rPr lang="en-US" sz="2600" smtClean="0">
                <a:solidFill>
                  <a:schemeClr val="bg1"/>
                </a:solidFill>
                <a:latin typeface="Trebuchet MS" pitchFamily="34" charset="0"/>
              </a:rPr>
              <a:t>1</a:t>
            </a:r>
            <a:r>
              <a:rPr lang="ru-RU" sz="2600" smtClean="0">
                <a:solidFill>
                  <a:schemeClr val="bg1"/>
                </a:solidFill>
                <a:latin typeface="Trebuchet MS" pitchFamily="34" charset="0"/>
              </a:rPr>
              <a:t>1.09.2001</a:t>
            </a:r>
            <a:r>
              <a:rPr lang="ru-RU" sz="2600" smtClean="0">
                <a:solidFill>
                  <a:schemeClr val="bg1"/>
                </a:solidFill>
              </a:rPr>
              <a:t/>
            </a:r>
            <a:br>
              <a:rPr lang="ru-RU" sz="2600" smtClean="0">
                <a:solidFill>
                  <a:schemeClr val="bg1"/>
                </a:solidFill>
              </a:rPr>
            </a:br>
            <a:endParaRPr lang="ru-RU" sz="260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6513" y="908050"/>
            <a:ext cx="2886076" cy="5910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Согласно официальной версии событий, имев-</a:t>
            </a:r>
            <a:r>
              <a:rPr lang="ru-RU" dirty="0" err="1">
                <a:latin typeface="+mn-lt"/>
                <a:cs typeface="+mn-cs"/>
              </a:rPr>
              <a:t>ших</a:t>
            </a:r>
            <a:r>
              <a:rPr lang="ru-RU" dirty="0">
                <a:latin typeface="+mn-lt"/>
                <a:cs typeface="+mn-cs"/>
              </a:rPr>
              <a:t> место в США </a:t>
            </a:r>
            <a:br>
              <a:rPr lang="ru-RU" dirty="0">
                <a:latin typeface="+mn-lt"/>
                <a:cs typeface="+mn-cs"/>
              </a:rPr>
            </a:br>
            <a:r>
              <a:rPr lang="ru-RU" dirty="0">
                <a:latin typeface="+mn-lt"/>
                <a:cs typeface="+mn-cs"/>
              </a:rPr>
              <a:t>11 сентября 2001 года, несколько бригад </a:t>
            </a:r>
            <a:r>
              <a:rPr lang="ru-RU" dirty="0" err="1">
                <a:latin typeface="+mn-lt"/>
                <a:cs typeface="+mn-cs"/>
              </a:rPr>
              <a:t>терро-ристов</a:t>
            </a:r>
            <a:r>
              <a:rPr lang="ru-RU" dirty="0">
                <a:latin typeface="+mn-lt"/>
                <a:cs typeface="+mn-cs"/>
              </a:rPr>
              <a:t> захватили пасса-</a:t>
            </a:r>
            <a:r>
              <a:rPr lang="ru-RU" dirty="0" err="1">
                <a:latin typeface="+mn-lt"/>
                <a:cs typeface="+mn-cs"/>
              </a:rPr>
              <a:t>жирские</a:t>
            </a:r>
            <a:r>
              <a:rPr lang="ru-RU" dirty="0">
                <a:latin typeface="+mn-lt"/>
                <a:cs typeface="+mn-cs"/>
              </a:rPr>
              <a:t> авиалайнеры. После этого они </a:t>
            </a:r>
            <a:r>
              <a:rPr lang="ru-RU" dirty="0" err="1">
                <a:latin typeface="+mn-lt"/>
                <a:cs typeface="+mn-cs"/>
              </a:rPr>
              <a:t>напра</a:t>
            </a:r>
            <a:r>
              <a:rPr lang="ru-RU" dirty="0">
                <a:latin typeface="+mn-lt"/>
                <a:cs typeface="+mn-cs"/>
              </a:rPr>
              <a:t>-вили захваченные само-</a:t>
            </a:r>
            <a:r>
              <a:rPr lang="ru-RU" dirty="0" err="1">
                <a:latin typeface="+mn-lt"/>
                <a:cs typeface="+mn-cs"/>
              </a:rPr>
              <a:t>лёты</a:t>
            </a:r>
            <a:r>
              <a:rPr lang="ru-RU" dirty="0">
                <a:latin typeface="+mn-lt"/>
                <a:cs typeface="+mn-cs"/>
              </a:rPr>
              <a:t> в небоскрёбы Все-мирного торгового цент-</a:t>
            </a:r>
            <a:r>
              <a:rPr lang="ru-RU" dirty="0" err="1">
                <a:latin typeface="+mn-lt"/>
                <a:cs typeface="+mn-cs"/>
              </a:rPr>
              <a:t>ра</a:t>
            </a:r>
            <a:r>
              <a:rPr lang="ru-RU" dirty="0">
                <a:latin typeface="+mn-lt"/>
                <a:cs typeface="+mn-cs"/>
              </a:rPr>
              <a:t> в Нью-Йорке и в </a:t>
            </a:r>
            <a:r>
              <a:rPr lang="ru-RU" dirty="0" err="1">
                <a:latin typeface="+mn-lt"/>
                <a:cs typeface="+mn-cs"/>
              </a:rPr>
              <a:t>зда-ние</a:t>
            </a:r>
            <a:r>
              <a:rPr lang="ru-RU" dirty="0">
                <a:latin typeface="+mn-lt"/>
                <a:cs typeface="+mn-cs"/>
              </a:rPr>
              <a:t> Пентагона в </a:t>
            </a:r>
            <a:r>
              <a:rPr lang="ru-RU" dirty="0" err="1">
                <a:latin typeface="+mn-lt"/>
                <a:cs typeface="+mn-cs"/>
              </a:rPr>
              <a:t>Вашин-гтоне</a:t>
            </a:r>
            <a:r>
              <a:rPr lang="ru-RU" dirty="0">
                <a:latin typeface="+mn-lt"/>
                <a:cs typeface="+mn-cs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Справа фото </a:t>
            </a:r>
            <a:r>
              <a:rPr lang="ru-RU" dirty="0" err="1">
                <a:latin typeface="+mn-lt"/>
                <a:cs typeface="+mn-cs"/>
              </a:rPr>
              <a:t>разруше-ний</a:t>
            </a:r>
            <a:r>
              <a:rPr lang="ru-RU" dirty="0">
                <a:latin typeface="+mn-lt"/>
                <a:cs typeface="+mn-cs"/>
              </a:rPr>
              <a:t> Пентагона, сделан-</a:t>
            </a:r>
            <a:r>
              <a:rPr lang="ru-RU" dirty="0" err="1">
                <a:latin typeface="+mn-lt"/>
                <a:cs typeface="+mn-cs"/>
              </a:rPr>
              <a:t>ное</a:t>
            </a:r>
            <a:r>
              <a:rPr lang="ru-RU" dirty="0">
                <a:latin typeface="+mn-lt"/>
                <a:cs typeface="+mn-cs"/>
              </a:rPr>
              <a:t> сразу после того, как был потушен пожар: где обломки самолёта? — этим вопросом задаются сами американцы.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27651" name="TextBox 11"/>
          <p:cNvSpPr txBox="1">
            <a:spLocks noChangeArrowheads="1"/>
          </p:cNvSpPr>
          <p:nvPr/>
        </p:nvSpPr>
        <p:spPr bwMode="auto">
          <a:xfrm>
            <a:off x="3132138" y="5684838"/>
            <a:ext cx="5976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Georgia" pitchFamily="18" charset="0"/>
              </a:rPr>
              <a:t>Что на самом деле произошло в США?</a:t>
            </a:r>
          </a:p>
          <a:p>
            <a:pPr algn="just"/>
            <a:r>
              <a:rPr lang="ru-RU">
                <a:solidFill>
                  <a:srgbClr val="FF0000"/>
                </a:solidFill>
                <a:latin typeface="Georgia" pitchFamily="18" charset="0"/>
              </a:rPr>
              <a:t>И как эти события опишут историки будущего на основе официальных документов, сохранившихся в архивах США, и в публикациях СМИ? </a:t>
            </a:r>
          </a:p>
        </p:txBody>
      </p:sp>
      <p:pic>
        <p:nvPicPr>
          <p:cNvPr id="2765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75" y="884238"/>
            <a:ext cx="6243638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0AED08-AA65-44C1-B8A2-F285E60BCF5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8604250" cy="79851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Как в наши дни фальсифицируется </a:t>
            </a:r>
            <a:r>
              <a:rPr lang="ru-RU" sz="2800" dirty="0" err="1" smtClean="0">
                <a:solidFill>
                  <a:schemeClr val="bg1"/>
                </a:solidFill>
                <a:latin typeface="+mj-lt"/>
              </a:rPr>
              <a:t>фактология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 для будущих поколений историков — 2: </a:t>
            </a:r>
            <a:r>
              <a:rPr lang="ru-RU" sz="2800" dirty="0" err="1" smtClean="0">
                <a:solidFill>
                  <a:schemeClr val="bg1"/>
                </a:solidFill>
                <a:latin typeface="+mj-lt"/>
              </a:rPr>
              <a:t>Брейвик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?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867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836613"/>
            <a:ext cx="4279900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3" y="3727450"/>
            <a:ext cx="4797425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836613"/>
            <a:ext cx="4233862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5651500" y="4005263"/>
            <a:ext cx="144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363" y="3700463"/>
            <a:ext cx="4167187" cy="31130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>
                <a:latin typeface="Georgia" pitchFamily="18" charset="0"/>
              </a:rPr>
              <a:t>На верхних снимках — трупы у уреза воды и в воде у берега на острове Утойя (Утёйа) в Норвегии. Согласно официальной версии 22 июля 2011 года неонацист, тамплиер Андреас Брейвик в одиночку убил на Утойе 67 человек. </a:t>
            </a:r>
            <a:r>
              <a:rPr lang="ru-RU">
                <a:solidFill>
                  <a:srgbClr val="0070C0"/>
                </a:solidFill>
                <a:latin typeface="Georgia" pitchFamily="18" charset="0"/>
              </a:rPr>
              <a:t>Но те места, где находятся тела многих убитых, не просмат-риваются и не простреливаются с маршрута, которым шёл Брейвик. </a:t>
            </a:r>
            <a:r>
              <a:rPr lang="ru-RU">
                <a:solidFill>
                  <a:srgbClr val="FF0000"/>
                </a:solidFill>
                <a:latin typeface="Georgia" pitchFamily="18" charset="0"/>
              </a:rPr>
              <a:t>Что произошло на самом деле? </a:t>
            </a:r>
          </a:p>
        </p:txBody>
      </p:sp>
      <p:sp>
        <p:nvSpPr>
          <p:cNvPr id="28679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F10506-D4C9-4255-BC1E-A7ED46A0F65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8604250" cy="79851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Как можно описать прошлое и настоящее? </a:t>
            </a:r>
            <a:br>
              <a:rPr lang="ru-RU" sz="2800" dirty="0" smtClean="0">
                <a:solidFill>
                  <a:schemeClr val="bg1"/>
                </a:solidFill>
                <a:latin typeface="+mj-lt"/>
              </a:rPr>
            </a:b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— На основе набора описательных категорий: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9698" name="TextBox 6"/>
          <p:cNvSpPr txBox="1">
            <a:spLocks noChangeArrowheads="1"/>
          </p:cNvSpPr>
          <p:nvPr/>
        </p:nvSpPr>
        <p:spPr bwMode="auto">
          <a:xfrm>
            <a:off x="5651500" y="4005263"/>
            <a:ext cx="144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36613"/>
            <a:ext cx="9144000" cy="5784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285750" indent="-285750" hangingPunct="0">
              <a:buFont typeface="Arial" charset="0"/>
              <a:buChar char="•"/>
            </a:pPr>
            <a:r>
              <a:rPr lang="ru-RU" sz="1700" b="1">
                <a:latin typeface="Georgia" pitchFamily="18" charset="0"/>
              </a:rPr>
              <a:t>с точностью до безликой толпы-народа и «личности»</a:t>
            </a:r>
            <a:r>
              <a:rPr lang="ru-RU" sz="1700">
                <a:latin typeface="Georgia" pitchFamily="18" charset="0"/>
              </a:rPr>
              <a:t> — личности вождя, гения, великого и мудрого или низкого и подлого, в зависимости от того, с позиций</a:t>
            </a:r>
            <a:r>
              <a:rPr lang="ru-RU" sz="1700" b="1" i="1">
                <a:latin typeface="Georgia" pitchFamily="18" charset="0"/>
              </a:rPr>
              <a:t> какой концепции</a:t>
            </a:r>
            <a:r>
              <a:rPr lang="ru-RU" sz="1700">
                <a:latin typeface="Georgia" pitchFamily="18" charset="0"/>
              </a:rPr>
              <a:t> организации жизни общества (общественно-политической концепции) смотреть (</a:t>
            </a:r>
            <a:r>
              <a:rPr lang="ru-RU" sz="1700" b="1">
                <a:latin typeface="Georgia" pitchFamily="18" charset="0"/>
              </a:rPr>
              <a:t>в более сложном варианте к личности вождя добавляются другие личности — сподвижники вождя, его враги и сподвижники врагов);</a:t>
            </a:r>
          </a:p>
          <a:p>
            <a:pPr marL="285750" indent="-285750" hangingPunct="0">
              <a:buFont typeface="Arial" charset="0"/>
              <a:buChar char="•"/>
            </a:pPr>
            <a:r>
              <a:rPr lang="ru-RU" sz="1700" b="1">
                <a:latin typeface="Georgia" pitchFamily="18" charset="0"/>
              </a:rPr>
              <a:t>с точностью до определённых социальных групп;</a:t>
            </a:r>
          </a:p>
          <a:p>
            <a:pPr marL="285750" indent="-285750" hangingPunct="0">
              <a:buFont typeface="Arial" charset="0"/>
              <a:buChar char="•"/>
            </a:pPr>
            <a:r>
              <a:rPr lang="ru-RU" sz="1700" b="1">
                <a:latin typeface="Georgia" pitchFamily="18" charset="0"/>
              </a:rPr>
              <a:t>с точностью до церковного ордена или политической партии;</a:t>
            </a:r>
          </a:p>
          <a:p>
            <a:pPr marL="285750" indent="-285750" hangingPunct="0">
              <a:buFont typeface="Arial" charset="0"/>
              <a:buChar char="•"/>
            </a:pPr>
            <a:r>
              <a:rPr lang="ru-RU" sz="1700" b="1">
                <a:latin typeface="Georgia" pitchFamily="18" charset="0"/>
              </a:rPr>
              <a:t>с точностью до глобального заговора </a:t>
            </a:r>
            <a:r>
              <a:rPr lang="ru-RU" sz="1700">
                <a:latin typeface="Georgia" pitchFamily="18" charset="0"/>
              </a:rPr>
              <a:t>(например, многих поколений римских пап, российских императоров, коммунизма, фашизма, анархизма, гомосексуализма и т.д.); </a:t>
            </a:r>
          </a:p>
          <a:p>
            <a:pPr marL="285750" indent="-285750" hangingPunct="0">
              <a:buFont typeface="Arial" charset="0"/>
              <a:buChar char="•"/>
            </a:pPr>
            <a:r>
              <a:rPr lang="ru-RU" sz="1700" b="1">
                <a:latin typeface="Georgia" pitchFamily="18" charset="0"/>
              </a:rPr>
              <a:t>с точностью до внутренних «заговоров в заговоре»</a:t>
            </a:r>
            <a:r>
              <a:rPr lang="ru-RU" sz="1700">
                <a:latin typeface="Georgia" pitchFamily="18" charset="0"/>
              </a:rPr>
              <a:t>, главенствующих над заговорами более низких уровней таинственности (например, масонства в Евро-Американской региональной цивилизации);</a:t>
            </a:r>
          </a:p>
          <a:p>
            <a:pPr marL="285750" indent="-285750" hangingPunct="0">
              <a:buFont typeface="Arial" charset="0"/>
              <a:buChar char="•"/>
            </a:pPr>
            <a:r>
              <a:rPr lang="ru-RU" sz="1700" b="1">
                <a:latin typeface="Georgia" pitchFamily="18" charset="0"/>
              </a:rPr>
              <a:t>с точностью до </a:t>
            </a:r>
            <a:r>
              <a:rPr lang="ru-RU" sz="1700" b="1" i="1">
                <a:latin typeface="Georgia" pitchFamily="18" charset="0"/>
              </a:rPr>
              <a:t>«мозговых трестов», самых глубинных во многослойных заговорах;</a:t>
            </a:r>
            <a:endParaRPr lang="ru-RU" sz="1700">
              <a:latin typeface="Georgia" pitchFamily="18" charset="0"/>
            </a:endParaRPr>
          </a:p>
          <a:p>
            <a:pPr marL="285750" indent="-285750" hangingPunct="0">
              <a:buFont typeface="Arial" charset="0"/>
              <a:buChar char="•"/>
            </a:pPr>
            <a:r>
              <a:rPr lang="ru-RU" sz="1700" b="1">
                <a:latin typeface="Georgia" pitchFamily="18" charset="0"/>
              </a:rPr>
              <a:t>с точностью до отношений земного человечества с внеземными цивилизациями, иерархией сатаны и Царствием Бога — Творца и Вседержителя (Промыслом Божиим).</a:t>
            </a:r>
          </a:p>
          <a:p>
            <a:pPr marL="285750" indent="-285750" algn="just" hangingPunct="0"/>
            <a:r>
              <a:rPr lang="en-US" sz="1700" b="1">
                <a:solidFill>
                  <a:srgbClr val="FF0000"/>
                </a:solidFill>
                <a:latin typeface="Georgia" pitchFamily="18" charset="0"/>
              </a:rPr>
              <a:t>     </a:t>
            </a:r>
          </a:p>
          <a:p>
            <a:pPr marL="285750" indent="-285750" algn="just" hangingPunct="0"/>
            <a:r>
              <a:rPr lang="en-US" sz="1700" b="1">
                <a:solidFill>
                  <a:srgbClr val="FF0000"/>
                </a:solidFill>
                <a:latin typeface="Georgia" pitchFamily="18" charset="0"/>
              </a:rPr>
              <a:t>     </a:t>
            </a:r>
            <a:r>
              <a:rPr lang="ru-RU" sz="1700" b="1">
                <a:solidFill>
                  <a:srgbClr val="FF0000"/>
                </a:solidFill>
                <a:latin typeface="Georgia" pitchFamily="18" charset="0"/>
              </a:rPr>
              <a:t>Но и при задании самого полного набора описательных категорий описание как таковое может быть недостоверным из-за ошибок историков и их умышленной лжи. </a:t>
            </a:r>
            <a:endParaRPr lang="ru-RU">
              <a:latin typeface="Georgia" pitchFamily="18" charset="0"/>
            </a:endParaRPr>
          </a:p>
        </p:txBody>
      </p:sp>
      <p:sp>
        <p:nvSpPr>
          <p:cNvPr id="2970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21B0D4-CADA-4D83-B3B2-64A29217C91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8604250" cy="685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Для чего нужна историческая наука?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0722" name="TextBox 6"/>
          <p:cNvSpPr txBox="1">
            <a:spLocks noChangeArrowheads="1"/>
          </p:cNvSpPr>
          <p:nvPr/>
        </p:nvSpPr>
        <p:spPr bwMode="auto">
          <a:xfrm>
            <a:off x="5651500" y="4005263"/>
            <a:ext cx="144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36613"/>
            <a:ext cx="914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98488"/>
            <a:ext cx="9144000" cy="63023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285750" indent="-285750" hangingPunct="0">
              <a:buFont typeface="Arial" charset="0"/>
              <a:buChar char="•"/>
            </a:pPr>
            <a:r>
              <a:rPr lang="ru-RU" sz="1700" i="1">
                <a:latin typeface="Georgia" pitchFamily="18" charset="0"/>
              </a:rPr>
              <a:t>«Содержанием истории как отдельной науки, специальной отрасли научного знания служит </a:t>
            </a:r>
            <a:r>
              <a:rPr lang="ru-RU" sz="1700" b="1" i="1">
                <a:latin typeface="Georgia" pitchFamily="18" charset="0"/>
              </a:rPr>
              <a:t>исторический процесс</a:t>
            </a:r>
            <a:r>
              <a:rPr lang="ru-RU" sz="1700" i="1">
                <a:latin typeface="Georgia" pitchFamily="18" charset="0"/>
              </a:rPr>
              <a:t>, т.е. ход, условия и успехи человеческого общежития или жизнь человечества в её развитии и результатах»</a:t>
            </a:r>
            <a:r>
              <a:rPr lang="ru-RU" sz="1700">
                <a:latin typeface="Georgia" pitchFamily="18" charset="0"/>
              </a:rPr>
              <a:t> </a:t>
            </a:r>
            <a:br>
              <a:rPr lang="ru-RU" sz="1700">
                <a:latin typeface="Georgia" pitchFamily="18" charset="0"/>
              </a:rPr>
            </a:br>
            <a:r>
              <a:rPr lang="ru-RU" sz="1700">
                <a:latin typeface="Georgia" pitchFamily="18" charset="0"/>
              </a:rPr>
              <a:t>(В.О. Ключевский).</a:t>
            </a:r>
          </a:p>
          <a:p>
            <a:pPr marL="285750" indent="-285750" hangingPunct="0">
              <a:buFont typeface="Arial" charset="0"/>
              <a:buChar char="•"/>
            </a:pPr>
            <a:r>
              <a:rPr lang="ru-RU" sz="1700">
                <a:latin typeface="Georgia" pitchFamily="18" charset="0"/>
              </a:rPr>
              <a:t>История алгоритмична — т.е. в ней </a:t>
            </a:r>
            <a:r>
              <a:rPr lang="ru-RU" sz="1700" b="1">
                <a:latin typeface="Georgia" pitchFamily="18" charset="0"/>
              </a:rPr>
              <a:t>всё</a:t>
            </a:r>
            <a:r>
              <a:rPr lang="ru-RU" sz="1700">
                <a:latin typeface="Georgia" pitchFamily="18" charset="0"/>
              </a:rPr>
              <a:t> причинно-следственно обусловлено и </a:t>
            </a:r>
            <a:r>
              <a:rPr lang="ru-RU" sz="1700" b="1">
                <a:latin typeface="Georgia" pitchFamily="18" charset="0"/>
              </a:rPr>
              <a:t>объективно</a:t>
            </a:r>
            <a:r>
              <a:rPr lang="ru-RU" sz="1700">
                <a:latin typeface="Georgia" pitchFamily="18" charset="0"/>
              </a:rPr>
              <a:t> </a:t>
            </a:r>
            <a:r>
              <a:rPr lang="ru-RU" sz="1700" b="1">
                <a:latin typeface="Georgia" pitchFamily="18" charset="0"/>
              </a:rPr>
              <a:t>целесообразно</a:t>
            </a:r>
            <a:r>
              <a:rPr lang="ru-RU" sz="1700">
                <a:latin typeface="Georgia" pitchFamily="18" charset="0"/>
              </a:rPr>
              <a:t>.</a:t>
            </a:r>
          </a:p>
          <a:p>
            <a:pPr marL="285750" indent="-285750" hangingPunct="0">
              <a:buFont typeface="Arial" charset="0"/>
              <a:buChar char="•"/>
            </a:pPr>
            <a:r>
              <a:rPr lang="ru-RU" sz="1700">
                <a:latin typeface="Georgia" pitchFamily="18" charset="0"/>
              </a:rPr>
              <a:t>Алгоритмичность истории как возможность многоварианта, но единственным образом выражается в хронологической последовательности событий: факты, привязанные к хронологии, — иллюстрируют алгоритмичность течения событий.</a:t>
            </a:r>
          </a:p>
          <a:p>
            <a:pPr marL="285750" indent="-285750" hangingPunct="0">
              <a:buFont typeface="Arial" charset="0"/>
              <a:buChar char="•"/>
            </a:pPr>
            <a:r>
              <a:rPr lang="ru-RU" sz="1700" i="1">
                <a:latin typeface="Georgia" pitchFamily="18" charset="0"/>
              </a:rPr>
              <a:t>«Закономерность исторических явлений обратно пропорциональна их духовности» </a:t>
            </a:r>
            <a:r>
              <a:rPr lang="ru-RU" sz="1700">
                <a:latin typeface="Georgia" pitchFamily="18" charset="0"/>
              </a:rPr>
              <a:t>(В.О. Ключевский). Т.е. </a:t>
            </a:r>
            <a:r>
              <a:rPr lang="ru-RU" sz="1700">
                <a:solidFill>
                  <a:srgbClr val="FF0000"/>
                </a:solidFill>
                <a:latin typeface="Georgia" pitchFamily="18" charset="0"/>
              </a:rPr>
              <a:t>при неизменной духовности (и соответственно — неизменной алгоритмике)  будущее </a:t>
            </a:r>
            <a:r>
              <a:rPr lang="ru-RU" sz="1700" i="1">
                <a:solidFill>
                  <a:srgbClr val="FF0000"/>
                </a:solidFill>
                <a:latin typeface="Georgia" pitchFamily="18" charset="0"/>
              </a:rPr>
              <a:t>формируется автоматически</a:t>
            </a:r>
            <a:r>
              <a:rPr lang="ru-RU" sz="1700">
                <a:solidFill>
                  <a:srgbClr val="FF0000"/>
                </a:solidFill>
                <a:latin typeface="Georgia" pitchFamily="18" charset="0"/>
              </a:rPr>
              <a:t>.</a:t>
            </a:r>
          </a:p>
          <a:p>
            <a:pPr marL="285750" indent="-285750" hangingPunct="0">
              <a:buFont typeface="Arial" charset="0"/>
              <a:buChar char="•"/>
            </a:pPr>
            <a:r>
              <a:rPr lang="ru-RU" sz="1700">
                <a:latin typeface="Georgia" pitchFamily="18" charset="0"/>
              </a:rPr>
              <a:t>В термине «духовность» скрыты: 1) нравственность всех людей, составляющих общество в исследуемую эпоху, 2) творческий потенциал всех людей, составляющих общество в исследуемую эпоху, которые выражаются в психодинамике общества — процессе ноосферном, которому подчинена жизнь всех и каждого. </a:t>
            </a:r>
          </a:p>
          <a:p>
            <a:pPr marL="285750" indent="-285750" hangingPunct="0">
              <a:buFont typeface="Arial" charset="0"/>
              <a:buChar char="•"/>
            </a:pPr>
            <a:r>
              <a:rPr lang="ru-RU" sz="1700" i="1">
                <a:latin typeface="Georgia" pitchFamily="18" charset="0"/>
              </a:rPr>
              <a:t>«Что значат все эти явления? Какой смысл в этом хаосе? Это задача истор[ического] изучения. Мы не можем идти ощупью в потёмках. Мы д[олжны] знать силу, которая направляет нашу частную и народную жизнь»</a:t>
            </a:r>
            <a:r>
              <a:rPr lang="ru-RU" sz="1700">
                <a:latin typeface="Georgia" pitchFamily="18" charset="0"/>
              </a:rPr>
              <a:t> </a:t>
            </a:r>
            <a:br>
              <a:rPr lang="ru-RU" sz="1700">
                <a:latin typeface="Georgia" pitchFamily="18" charset="0"/>
              </a:rPr>
            </a:br>
            <a:r>
              <a:rPr lang="ru-RU" sz="1700">
                <a:latin typeface="Georgia" pitchFamily="18" charset="0"/>
              </a:rPr>
              <a:t>(В.О. Ключевский). </a:t>
            </a:r>
          </a:p>
          <a:p>
            <a:pPr marL="285750" indent="-285750" hangingPunct="0">
              <a:buFont typeface="Arial" charset="0"/>
              <a:buChar char="•"/>
            </a:pPr>
            <a:r>
              <a:rPr lang="ru-RU" sz="1700" i="1">
                <a:latin typeface="Georgia" pitchFamily="18" charset="0"/>
              </a:rPr>
              <a:t>«Прошедшее нужно знать не потому, что оно прошло, а потому, что, уходя, оно не умело уб­рать своих последствий»</a:t>
            </a:r>
            <a:r>
              <a:rPr lang="ru-RU" sz="1700">
                <a:latin typeface="Georgia" pitchFamily="18" charset="0"/>
              </a:rPr>
              <a:t> (В.О. Ключевский).</a:t>
            </a:r>
          </a:p>
          <a:p>
            <a:pPr marL="285750" indent="-285750" hangingPunct="0">
              <a:buFont typeface="Arial" charset="0"/>
              <a:buChar char="•"/>
            </a:pPr>
            <a:r>
              <a:rPr lang="ru-RU" sz="1700">
                <a:solidFill>
                  <a:srgbClr val="FF0000"/>
                </a:solidFill>
                <a:latin typeface="Georgia" pitchFamily="18" charset="0"/>
              </a:rPr>
              <a:t>Настоящее — это время, когда осмысленными действиями можно изменить </a:t>
            </a:r>
            <a:r>
              <a:rPr lang="ru-RU" sz="1700" i="1">
                <a:solidFill>
                  <a:srgbClr val="FF0000"/>
                </a:solidFill>
                <a:latin typeface="Georgia" pitchFamily="18" charset="0"/>
              </a:rPr>
              <a:t>автоматически неизбежное </a:t>
            </a:r>
            <a:r>
              <a:rPr lang="ru-RU" sz="1700">
                <a:solidFill>
                  <a:srgbClr val="FF0000"/>
                </a:solidFill>
                <a:latin typeface="Georgia" pitchFamily="18" charset="0"/>
              </a:rPr>
              <a:t>будущее, зная последствия прошлого.</a:t>
            </a:r>
          </a:p>
        </p:txBody>
      </p:sp>
      <p:sp>
        <p:nvSpPr>
          <p:cNvPr id="3072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83BCEC-364C-4C0D-BC8D-BBFC7C8BC2D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8604250" cy="3984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Почему историческая наука недееспособна?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1746" name="TextBox 6"/>
          <p:cNvSpPr txBox="1">
            <a:spLocks noChangeArrowheads="1"/>
          </p:cNvSpPr>
          <p:nvPr/>
        </p:nvSpPr>
        <p:spPr bwMode="auto">
          <a:xfrm>
            <a:off x="5651500" y="4005263"/>
            <a:ext cx="144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36613"/>
            <a:ext cx="9144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31748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59000"/>
            <a:ext cx="7921625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04813"/>
            <a:ext cx="9144000" cy="1816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Чтобы понимать историю, кроме закономерностей физики и химии, лежащих в основе всей Природы, сверх того необходимо знать объективные закономерности, которым подчинена жизнь людей, культурно своеобразных обществ и человечества в целом. 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Но историки этого не знают и потому редкие из них могут выявить прошлое и описать его адекватно.</a:t>
            </a:r>
          </a:p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0000"/>
                </a:solidFill>
                <a:latin typeface="+mn-lt"/>
                <a:cs typeface="+mn-cs"/>
              </a:rPr>
              <a:t>ОБЪЕКТИВНЫЕ ЗАКОНОМЕРНОСТИ, которые надо знать для понимания жизни </a:t>
            </a:r>
            <a:r>
              <a:rPr lang="en-US" sz="1600" dirty="0">
                <a:solidFill>
                  <a:srgbClr val="FF0000"/>
                </a:solidFill>
                <a:latin typeface="+mn-lt"/>
                <a:cs typeface="+mn-cs"/>
              </a:rPr>
              <a:t>— </a:t>
            </a:r>
            <a:r>
              <a:rPr lang="ru-RU" sz="1600" dirty="0">
                <a:solidFill>
                  <a:srgbClr val="FF0000"/>
                </a:solidFill>
                <a:latin typeface="+mn-lt"/>
                <a:cs typeface="+mn-cs"/>
              </a:rPr>
              <a:t>прошлого (истории), настоящего, будущего.</a:t>
            </a:r>
          </a:p>
        </p:txBody>
      </p:sp>
      <p:sp>
        <p:nvSpPr>
          <p:cNvPr id="31750" name="TextBox 2"/>
          <p:cNvSpPr txBox="1">
            <a:spLocks noChangeArrowheads="1"/>
          </p:cNvSpPr>
          <p:nvPr/>
        </p:nvSpPr>
        <p:spPr bwMode="auto">
          <a:xfrm>
            <a:off x="58738" y="5962650"/>
            <a:ext cx="88661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Georgia" pitchFamily="18" charset="0"/>
              </a:rPr>
              <a:t>Не зная УПРАВЛЕНЧЕСКИХ ЗАКОНОМЕРНОСТЕЙ, </a:t>
            </a:r>
            <a:br>
              <a:rPr lang="ru-RU">
                <a:solidFill>
                  <a:srgbClr val="FF0000"/>
                </a:solidFill>
                <a:latin typeface="Georgia" pitchFamily="18" charset="0"/>
              </a:rPr>
            </a:br>
            <a:r>
              <a:rPr lang="ru-RU">
                <a:solidFill>
                  <a:srgbClr val="FF0000"/>
                </a:solidFill>
                <a:latin typeface="Georgia" pitchFamily="18" charset="0"/>
              </a:rPr>
              <a:t>— историки не видят управления глобальным историческим процессом: </a:t>
            </a:r>
            <a:br>
              <a:rPr lang="ru-RU">
                <a:solidFill>
                  <a:srgbClr val="FF0000"/>
                </a:solidFill>
                <a:latin typeface="Georgia" pitchFamily="18" charset="0"/>
              </a:rPr>
            </a:br>
            <a:r>
              <a:rPr lang="ru-RU">
                <a:solidFill>
                  <a:srgbClr val="FF0000"/>
                </a:solidFill>
                <a:latin typeface="Georgia" pitchFamily="18" charset="0"/>
              </a:rPr>
              <a:t>ни Вседержительного, ни внутрисоциального — по произволу людей.</a:t>
            </a:r>
            <a:r>
              <a:rPr lang="en-US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>
                <a:solidFill>
                  <a:srgbClr val="FF0000"/>
                </a:solidFill>
                <a:latin typeface="Georgia" pitchFamily="18" charset="0"/>
              </a:rPr>
              <a:t>  </a:t>
            </a:r>
          </a:p>
        </p:txBody>
      </p:sp>
      <p:sp>
        <p:nvSpPr>
          <p:cNvPr id="3175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6BBEF8-E1D4-4072-9863-97344500F67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913"/>
            <a:ext cx="9144000" cy="31321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Тема 3:</a:t>
            </a:r>
            <a:br>
              <a:rPr lang="ru-RU" dirty="0" smtClean="0"/>
            </a:br>
            <a:r>
              <a:rPr lang="ru-RU" dirty="0" smtClean="0"/>
              <a:t>достаточно общая теория управления — инструмент, </a:t>
            </a:r>
            <a:r>
              <a:rPr lang="ru-RU" dirty="0"/>
              <a:t>необходимый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понимания истории</a:t>
            </a:r>
            <a:endParaRPr lang="ru-RU" dirty="0"/>
          </a:p>
        </p:txBody>
      </p:sp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0" y="4797425"/>
            <a:ext cx="914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«Послушайте! Ведь, если звёзды зажигают — значит  — это кому-то нужно?» </a:t>
            </a:r>
            <a:br>
              <a:rPr lang="ru-RU">
                <a:latin typeface="Georgia" pitchFamily="18" charset="0"/>
              </a:rPr>
            </a:br>
            <a:r>
              <a:rPr lang="ru-RU">
                <a:latin typeface="Georgia" pitchFamily="18" charset="0"/>
              </a:rPr>
              <a:t>— В.В. Маяковский.</a:t>
            </a:r>
            <a:endParaRPr lang="en-US">
              <a:latin typeface="Georgia" pitchFamily="18" charset="0"/>
            </a:endParaRPr>
          </a:p>
          <a:p>
            <a:endParaRPr lang="ru-RU">
              <a:latin typeface="Georgia" pitchFamily="18" charset="0"/>
            </a:endParaRPr>
          </a:p>
          <a:p>
            <a:r>
              <a:rPr lang="ru-RU">
                <a:latin typeface="Georgia" pitchFamily="18" charset="0"/>
              </a:rPr>
              <a:t>«Если бы вся Вселенная обратилась в одно государство, то как не установить повсюду одинаковых законов» — К. Прутков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5888"/>
            <a:ext cx="7561262" cy="65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04250" cy="6921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+mj-lt"/>
              </a:rPr>
              <a:t>Характеристические особенности ДОТУ:</a:t>
            </a:r>
            <a:endParaRPr lang="ru-RU" sz="2400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6585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800" dirty="0" smtClean="0"/>
              <a:t>ПОЛНАЯ ФУНКЦИЯ УПРАВЛЕНИЯ – последовательность определённых этапов, начиная от выявления факторов, вынуждающих к управлению, и кончая достижением намеченных целей и высвобождением ресурсов, ранее занятых в процессе управления. </a:t>
            </a:r>
            <a:br>
              <a:rPr lang="ru-RU" sz="1800" dirty="0" smtClean="0"/>
            </a:br>
            <a:r>
              <a:rPr lang="ru-RU" sz="1800" i="1" dirty="0" smtClean="0">
                <a:solidFill>
                  <a:srgbClr val="FF0000"/>
                </a:solidFill>
              </a:rPr>
              <a:t>Суверенитет государства (включая и экономический)  – управление по полной функции</a:t>
            </a:r>
            <a:r>
              <a:rPr lang="ru-RU" sz="1800" dirty="0" smtClean="0">
                <a:solidFill>
                  <a:srgbClr val="FF0000"/>
                </a:solidFill>
              </a:rPr>
              <a:t>. </a:t>
            </a:r>
            <a:r>
              <a:rPr lang="ru-RU" sz="1800" i="1" dirty="0" smtClean="0">
                <a:solidFill>
                  <a:srgbClr val="FF0000"/>
                </a:solidFill>
              </a:rPr>
              <a:t>Выпадение этапов полной функции из процесса управления – утрата суверенитета</a:t>
            </a:r>
            <a:r>
              <a:rPr lang="ru-RU" sz="1800" i="1" dirty="0" smtClean="0"/>
              <a:t>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800" dirty="0" smtClean="0"/>
              <a:t>ВСЯКИЙ ПРОЦЕСС МОЖЕТ БЫТЬ ИНТЕРПРЕТИРОВАН КАК ПРОЦЕСС УПРАВЛЕНИЯ ИЛИ САМОУПРАВЛЕНИЯ,  который протекает в русле иерархически высшего по отношению к нему (объемлющего) управления, которое может быть внутренне конфликтным.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800" dirty="0" smtClean="0"/>
              <a:t>УСТОЙЧИВОСТЬ ОБЪЕКТА УПРАВЛЕНИЯ В СМЫСЛЕ ПРЕДСКАЗУЕМОСТИ ПОВЕДЕНИЯ </a:t>
            </a:r>
            <a:r>
              <a:rPr lang="ru-RU" sz="1800" i="1" dirty="0" smtClean="0"/>
              <a:t>в определённой мере </a:t>
            </a:r>
            <a:r>
              <a:rPr lang="ru-RU" sz="1800" dirty="0" smtClean="0"/>
              <a:t>под воздействием среды, внутренних изменений и управления 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i="1" dirty="0" smtClean="0">
                <a:solidFill>
                  <a:srgbClr val="FF0000"/>
                </a:solidFill>
              </a:rPr>
              <a:t>(«устойчивость» в общепринятом смысле – частный случай устойчивости в смысле предсказуемости поведения)</a:t>
            </a:r>
            <a:r>
              <a:rPr lang="ru-RU" sz="1800" dirty="0" smtClean="0">
                <a:solidFill>
                  <a:srgbClr val="FF0000"/>
                </a:solidFill>
              </a:rPr>
              <a:t>.</a:t>
            </a:r>
            <a:r>
              <a:rPr lang="ru-RU" sz="1800" dirty="0" smtClean="0"/>
              <a:t>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800" dirty="0" smtClean="0"/>
              <a:t>СТРУКТУРНЫЙ, БЕССТРУКТУРНЫЙ СПОСОБЫ УПРАВЛЕНИЯ И УПРАВЛЕНИЕ НА ОСНОВЕ </a:t>
            </a:r>
            <a:r>
              <a:rPr lang="ru-RU" sz="1800" dirty="0" err="1" smtClean="0"/>
              <a:t>ВИРУТАЛЬНЫХ</a:t>
            </a:r>
            <a:r>
              <a:rPr lang="ru-RU" sz="1800" dirty="0" smtClean="0"/>
              <a:t> СТРУКТУР во множествах самоуправляющихся элементов </a:t>
            </a:r>
            <a:r>
              <a:rPr lang="ru-RU" sz="1800" dirty="0" smtClean="0">
                <a:solidFill>
                  <a:srgbClr val="FF0000"/>
                </a:solidFill>
              </a:rPr>
              <a:t>– </a:t>
            </a:r>
            <a:r>
              <a:rPr lang="ru-RU" sz="1800" i="1" dirty="0" smtClean="0">
                <a:solidFill>
                  <a:srgbClr val="FF0000"/>
                </a:solidFill>
              </a:rPr>
              <a:t>необходимые инструменты для описания, моделирования и управления биосферно-социально-экономическими системами, </a:t>
            </a:r>
            <a:r>
              <a:rPr lang="ru-RU" sz="1800" dirty="0" smtClean="0">
                <a:solidFill>
                  <a:srgbClr val="FF0000"/>
                </a:solidFill>
              </a:rPr>
              <a:t>в том числе и в течении глобального исторического процесса и в течении исторических процессов в культурно своеобразных обществах.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379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CE1FB8-963F-44B5-87E5-D66AA6F6FF6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8532813" cy="11906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Полная функция управления — ключевое понятие </a:t>
            </a:r>
            <a:br>
              <a:rPr lang="ru-RU" sz="2800" dirty="0" smtClean="0">
                <a:solidFill>
                  <a:schemeClr val="bg1"/>
                </a:solidFill>
                <a:latin typeface="+mj-lt"/>
              </a:rPr>
            </a:br>
            <a:r>
              <a:rPr lang="ru-RU" sz="2800" dirty="0">
                <a:solidFill>
                  <a:schemeClr val="bg1"/>
                </a:solidFill>
              </a:rPr>
              <a:t>—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включает в себя следующие этапы: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+mj-lt"/>
              </a:rPr>
            </a:b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>
                <a:latin typeface="+mn-lt"/>
              </a:rPr>
              <a:t>Выявление фактора среды, который «давит на психику» и тем самым вызывает потребность в управлении.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>
                <a:latin typeface="+mn-lt"/>
              </a:rPr>
              <a:t>Целеполагание в отношении выявленного фактора.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>
                <a:latin typeface="+mn-lt"/>
              </a:rPr>
              <a:t>Выработка концепции достижения намеченных целей на основе многовариантной прогностики течения событий.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>
                <a:latin typeface="+mn-lt"/>
              </a:rPr>
              <a:t>Внедрение концепции в жизнь — организация управления в соответствии с нею.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>
                <a:latin typeface="+mn-lt"/>
              </a:rPr>
              <a:t>Контроль за течением процесса управления и корректировка концепции и текущего управления.</a:t>
            </a:r>
          </a:p>
          <a:p>
            <a:pPr marL="624078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ru-RU" dirty="0" smtClean="0">
                <a:latin typeface="+mn-lt"/>
              </a:rPr>
              <a:t>Достижение целей и высвобождение ресурсов либо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(в случае краха управления) возврат к п. 1.</a:t>
            </a:r>
          </a:p>
        </p:txBody>
      </p:sp>
      <p:sp>
        <p:nvSpPr>
          <p:cNvPr id="3481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2E1DA9-FF55-4A62-9111-73C7CFAE13F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288" y="2255838"/>
            <a:ext cx="4392612" cy="32607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5842" name="Группа 18"/>
          <p:cNvGrpSpPr>
            <a:grpSpLocks/>
          </p:cNvGrpSpPr>
          <p:nvPr/>
        </p:nvGrpSpPr>
        <p:grpSpPr bwMode="auto">
          <a:xfrm>
            <a:off x="-85725" y="2420938"/>
            <a:ext cx="5305425" cy="4464050"/>
            <a:chOff x="-236737" y="1484784"/>
            <a:chExt cx="5306526" cy="4464496"/>
          </a:xfrm>
        </p:grpSpPr>
        <p:sp>
          <p:nvSpPr>
            <p:cNvPr id="6" name="TextBox 5"/>
            <p:cNvSpPr txBox="1"/>
            <p:nvPr/>
          </p:nvSpPr>
          <p:spPr>
            <a:xfrm>
              <a:off x="1116094" y="1484784"/>
              <a:ext cx="2664378" cy="10764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  <a:cs typeface="+mn-cs"/>
                </a:rPr>
                <a:t>Система</a:t>
              </a:r>
              <a:br>
                <a:rPr lang="ru-RU" sz="3200" dirty="0">
                  <a:latin typeface="+mn-lt"/>
                  <a:cs typeface="+mn-cs"/>
                </a:rPr>
              </a:br>
              <a:r>
                <a:rPr lang="ru-RU" sz="3200" dirty="0">
                  <a:latin typeface="+mn-lt"/>
                  <a:cs typeface="+mn-cs"/>
                </a:rPr>
                <a:t>управления</a:t>
              </a:r>
              <a:endParaRPr lang="ru-RU" sz="3200" dirty="0">
                <a:latin typeface="+mn-lt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16094" y="3213744"/>
              <a:ext cx="2664378" cy="10764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  <a:cs typeface="+mn-cs"/>
                </a:rPr>
                <a:t>Объект управления</a:t>
              </a:r>
              <a:endParaRPr lang="ru-RU" sz="3200" dirty="0">
                <a:latin typeface="+mn-lt"/>
                <a:cs typeface="+mn-cs"/>
              </a:endParaRPr>
            </a:p>
          </p:txBody>
        </p:sp>
        <p:grpSp>
          <p:nvGrpSpPr>
            <p:cNvPr id="35854" name="Группа 11"/>
            <p:cNvGrpSpPr>
              <a:grpSpLocks/>
            </p:cNvGrpSpPr>
            <p:nvPr/>
          </p:nvGrpSpPr>
          <p:grpSpPr bwMode="auto">
            <a:xfrm>
              <a:off x="3341597" y="2730649"/>
              <a:ext cx="1158395" cy="3002607"/>
              <a:chOff x="3341597" y="2730649"/>
              <a:chExt cx="1158395" cy="3002607"/>
            </a:xfrm>
          </p:grpSpPr>
          <p:sp>
            <p:nvSpPr>
              <p:cNvPr id="10" name="Стрелка углом 9"/>
              <p:cNvSpPr/>
              <p:nvPr/>
            </p:nvSpPr>
            <p:spPr>
              <a:xfrm rot="10800000">
                <a:off x="3342230" y="3747197"/>
                <a:ext cx="1157528" cy="1986161"/>
              </a:xfrm>
              <a:prstGeom prst="bentArrow">
                <a:avLst>
                  <a:gd name="adj1" fmla="val 15927"/>
                  <a:gd name="adj2" fmla="val 17288"/>
                  <a:gd name="adj3" fmla="val 25000"/>
                  <a:gd name="adj4" fmla="val 4229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Стрелка углом 8"/>
              <p:cNvSpPr/>
              <p:nvPr/>
            </p:nvSpPr>
            <p:spPr>
              <a:xfrm rot="10800000">
                <a:off x="3780471" y="2731095"/>
                <a:ext cx="719287" cy="1351098"/>
              </a:xfrm>
              <a:prstGeom prst="bentArrow">
                <a:avLst>
                  <a:gd name="adj1" fmla="val 25000"/>
                  <a:gd name="adj2" fmla="val 25000"/>
                  <a:gd name="adj3" fmla="val 38137"/>
                  <a:gd name="adj4" fmla="val 4375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855" name="TextBox 10"/>
            <p:cNvSpPr txBox="1">
              <a:spLocks noChangeArrowheads="1"/>
            </p:cNvSpPr>
            <p:nvPr/>
          </p:nvSpPr>
          <p:spPr bwMode="auto">
            <a:xfrm>
              <a:off x="974106" y="4995173"/>
              <a:ext cx="2805804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>
                  <a:solidFill>
                    <a:srgbClr val="00B050"/>
                  </a:solidFill>
                  <a:latin typeface="Georgia" pitchFamily="18" charset="0"/>
                </a:rPr>
                <a:t>Окружающая среда</a:t>
              </a:r>
            </a:p>
          </p:txBody>
        </p:sp>
        <p:grpSp>
          <p:nvGrpSpPr>
            <p:cNvPr id="35856" name="Группа 12"/>
            <p:cNvGrpSpPr>
              <a:grpSpLocks/>
            </p:cNvGrpSpPr>
            <p:nvPr/>
          </p:nvGrpSpPr>
          <p:grpSpPr bwMode="auto">
            <a:xfrm rot="10800000">
              <a:off x="245254" y="1916831"/>
              <a:ext cx="1154625" cy="3744416"/>
              <a:chOff x="3495648" y="1844825"/>
              <a:chExt cx="1154625" cy="3744416"/>
            </a:xfrm>
          </p:grpSpPr>
          <p:sp>
            <p:nvSpPr>
              <p:cNvPr id="15" name="Стрелка углом 14"/>
              <p:cNvSpPr/>
              <p:nvPr/>
            </p:nvSpPr>
            <p:spPr>
              <a:xfrm rot="10800000">
                <a:off x="3779433" y="2799929"/>
                <a:ext cx="719287" cy="2787928"/>
              </a:xfrm>
              <a:prstGeom prst="bentArrow">
                <a:avLst>
                  <a:gd name="adj1" fmla="val 25000"/>
                  <a:gd name="adj2" fmla="val 25000"/>
                  <a:gd name="adj3" fmla="val 41056"/>
                  <a:gd name="adj4" fmla="val 4375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Стрелка углом 15"/>
              <p:cNvSpPr/>
              <p:nvPr/>
            </p:nvSpPr>
            <p:spPr>
              <a:xfrm rot="5400000">
                <a:off x="3496067" y="1841714"/>
                <a:ext cx="1152640" cy="1154353"/>
              </a:xfrm>
              <a:prstGeom prst="bentArrow">
                <a:avLst>
                  <a:gd name="adj1" fmla="val 15811"/>
                  <a:gd name="adj2" fmla="val 19857"/>
                  <a:gd name="adj3" fmla="val 35947"/>
                  <a:gd name="adj4" fmla="val 4375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Стрелка углом 13"/>
              <p:cNvSpPr/>
              <p:nvPr/>
            </p:nvSpPr>
            <p:spPr>
              <a:xfrm rot="5400000">
                <a:off x="3825518" y="3450825"/>
                <a:ext cx="720797" cy="816145"/>
              </a:xfrm>
              <a:prstGeom prst="bentArrow">
                <a:avLst>
                  <a:gd name="adj1" fmla="val 25000"/>
                  <a:gd name="adj2" fmla="val 25000"/>
                  <a:gd name="adj3" fmla="val 38136"/>
                  <a:gd name="adj4" fmla="val 32073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515791" y="2647788"/>
              <a:ext cx="553998" cy="2365388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schemeClr val="tx2"/>
                  </a:solidFill>
                  <a:latin typeface="+mn-lt"/>
                  <a:cs typeface="+mn-cs"/>
                </a:rPr>
                <a:t>Прямые связи</a:t>
              </a:r>
              <a:endParaRPr lang="ru-RU" sz="2400" dirty="0">
                <a:solidFill>
                  <a:schemeClr val="tx2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236737" y="2417750"/>
              <a:ext cx="553998" cy="2811450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atin typeface="+mn-lt"/>
                  <a:cs typeface="+mn-cs"/>
                </a:rPr>
                <a:t>Обратные  связи</a:t>
              </a:r>
              <a:endParaRPr lang="ru-RU" sz="2400" dirty="0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8532813" cy="16224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Замкнутая система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= объект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управления + система управления, взаимодействующие со средой и замкнутые друг на друга контурами прямых и обратных связей: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263" y="1484313"/>
            <a:ext cx="3995737" cy="5229225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+mn-lt"/>
              </a:rPr>
              <a:t>Схемы управления: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latin typeface="+mn-lt"/>
              </a:rPr>
              <a:t>Программная схема управления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(обратные связи отсутствуют, управление — функция времени, работы таймера).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latin typeface="+mn-lt"/>
              </a:rPr>
              <a:t>Программно-адаптивная схема управления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(действуют прямые и обратные связи, управляющее 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воздействие —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функция текущих параметров состояния среды и объекта).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latin typeface="+mn-lt"/>
              </a:rPr>
              <a:t>Предиктор-корректор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ru-RU" sz="2000" dirty="0" err="1" smtClean="0">
                <a:solidFill>
                  <a:srgbClr val="FF0000"/>
                </a:solidFill>
                <a:latin typeface="+mn-lt"/>
              </a:rPr>
              <a:t>предуказатель-поправщик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:  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управляющее воздействие — функция текущих параметров состояния среды и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объекта и </a:t>
            </a:r>
            <a:r>
              <a:rPr lang="ru-RU" sz="2000" i="1" dirty="0" smtClean="0">
                <a:solidFill>
                  <a:srgbClr val="FF0000"/>
                </a:solidFill>
                <a:latin typeface="+mn-lt"/>
              </a:rPr>
              <a:t>прогноза, осуществляемого в процессе управления)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sp>
        <p:nvSpPr>
          <p:cNvPr id="20" name="Стрелка углом 19"/>
          <p:cNvSpPr/>
          <p:nvPr/>
        </p:nvSpPr>
        <p:spPr>
          <a:xfrm rot="5400000">
            <a:off x="3883025" y="2963863"/>
            <a:ext cx="936625" cy="857250"/>
          </a:xfrm>
          <a:prstGeom prst="bentArrow">
            <a:avLst>
              <a:gd name="adj1" fmla="val 21155"/>
              <a:gd name="adj2" fmla="val 25000"/>
              <a:gd name="adj3" fmla="val 37253"/>
              <a:gd name="adj4" fmla="val 3982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846" name="TextBox 20"/>
          <p:cNvSpPr txBox="1">
            <a:spLocks noChangeArrowheads="1"/>
          </p:cNvSpPr>
          <p:nvPr/>
        </p:nvSpPr>
        <p:spPr bwMode="auto">
          <a:xfrm>
            <a:off x="190500" y="1628775"/>
            <a:ext cx="4886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B050"/>
                </a:solidFill>
                <a:latin typeface="Georgia" pitchFamily="18" charset="0"/>
              </a:rPr>
              <a:t>Окружающая среда</a:t>
            </a:r>
          </a:p>
        </p:txBody>
      </p:sp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1123950" y="3541713"/>
            <a:ext cx="3086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Georgia" pitchFamily="18" charset="0"/>
              </a:rPr>
              <a:t>Замкнутая система</a:t>
            </a:r>
          </a:p>
        </p:txBody>
      </p:sp>
      <p:sp>
        <p:nvSpPr>
          <p:cNvPr id="35848" name="Номер слайда 2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E30061-245F-4420-AAB6-2C7CB4D8514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>
              <a:cs typeface="Arial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1012826" y="5414962"/>
            <a:ext cx="762000" cy="3079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6200000">
            <a:off x="3370263" y="5432425"/>
            <a:ext cx="796925" cy="3079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51" name="TextBox 24"/>
          <p:cNvSpPr txBox="1">
            <a:spLocks noChangeArrowheads="1"/>
          </p:cNvSpPr>
          <p:nvPr/>
        </p:nvSpPr>
        <p:spPr bwMode="auto">
          <a:xfrm>
            <a:off x="1487488" y="5446713"/>
            <a:ext cx="2220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Georgia" pitchFamily="18" charset="0"/>
              </a:rPr>
              <a:t>Взаимодействие объекта со средой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9144000" cy="685800"/>
          </a:xfrm>
          <a:solidFill>
            <a:srgbClr val="4070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Структурирование информации в процессе управления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7900" y="717550"/>
            <a:ext cx="4284663" cy="6129338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latin typeface="+mn-lt"/>
              </a:rPr>
              <a:t>Управление невозможно либо опасно, если вы не в состоянии заполнить эту структуру достоверной информацией.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latin typeface="+mn-lt"/>
              </a:rPr>
              <a:t>Концепция управления описывает (содержит) </a:t>
            </a:r>
            <a:r>
              <a:rPr lang="ru-RU" sz="2000" dirty="0" err="1" smtClean="0">
                <a:latin typeface="+mn-lt"/>
              </a:rPr>
              <a:t>алгоритмику</a:t>
            </a:r>
            <a:r>
              <a:rPr lang="ru-RU" sz="2000" dirty="0" smtClean="0">
                <a:latin typeface="+mn-lt"/>
              </a:rPr>
              <a:t> достижения целей, а равно – обнуления вектора ошибки управления.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latin typeface="+mn-lt"/>
              </a:rPr>
              <a:t>Если вектор целей неизменен во времени, то это управление в балансировочном режиме.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latin typeface="+mn-lt"/>
              </a:rPr>
              <a:t>Если вектор целей во времени изменяется, то это манёвр.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latin typeface="+mn-lt"/>
              </a:rPr>
              <a:t>Частный случай маневрирования – изменение вектора целей вследствие необходимости реагировать на деятельность иных субъектов, это – конфликт управлений или кооперация.  </a:t>
            </a:r>
          </a:p>
        </p:txBody>
      </p:sp>
      <p:sp>
        <p:nvSpPr>
          <p:cNvPr id="10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07950" y="819150"/>
          <a:ext cx="4679950" cy="5988050"/>
        </p:xfrm>
        <a:graphic>
          <a:graphicData uri="http://schemas.openxmlformats.org/presentationml/2006/ole">
            <p:oleObj spid="_x0000_s1032" name="Рисунок" r:id="rId3" imgW="4241800" imgH="543560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8532813" cy="685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Способы управления: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150"/>
            <a:ext cx="9144000" cy="6130925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latin typeface="+mn-lt"/>
              </a:rPr>
              <a:t>Структурный способ управления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(Система управления представляет собой структуру, собранную из функционально специализированных элементов, взаимодействующих друг с другом и окружающей средой в соответствии с концепцией управления. Качество управления </a:t>
            </a:r>
            <a:r>
              <a:rPr lang="ru-RU" sz="2000" dirty="0" err="1" smtClean="0">
                <a:solidFill>
                  <a:srgbClr val="FF0000"/>
                </a:solidFill>
                <a:latin typeface="+mn-lt"/>
              </a:rPr>
              <a:t>обуслов-лено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 архитектурой структуры — это и даёт название способу).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latin typeface="+mn-lt"/>
              </a:rPr>
              <a:t>Бесструктурный способ управления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(Представляет собой </a:t>
            </a:r>
            <a:r>
              <a:rPr lang="ru-RU" sz="2000" dirty="0" err="1" smtClean="0">
                <a:solidFill>
                  <a:srgbClr val="FF0000"/>
                </a:solidFill>
                <a:latin typeface="+mn-lt"/>
              </a:rPr>
              <a:t>распростране-ние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 во </a:t>
            </a:r>
            <a:r>
              <a:rPr lang="ru-RU" sz="2000" i="1" dirty="0" smtClean="0">
                <a:solidFill>
                  <a:srgbClr val="FF0000"/>
                </a:solidFill>
                <a:latin typeface="+mn-lt"/>
              </a:rPr>
              <a:t>множестве самоуправляемых элементов,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информации, реагируя на которую в процессе самоуправления, элементы множества сами формируют структуру или несколько структур, реализующих концепцию управления).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latin typeface="+mn-lt"/>
              </a:rPr>
              <a:t>Управление на основе виртуальных структур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(Это — проникновение структурного способа управления во множество элементов, в котором реализуется бесструктурный способ управления, при условии что проникающие во множество </a:t>
            </a:r>
            <a:r>
              <a:rPr lang="ru-RU" sz="2000" i="1" dirty="0" smtClean="0">
                <a:solidFill>
                  <a:srgbClr val="FF0000"/>
                </a:solidFill>
                <a:latin typeface="+mn-lt"/>
              </a:rPr>
              <a:t>структуры,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созданные из его же элементов, </a:t>
            </a:r>
            <a:r>
              <a:rPr lang="ru-RU" sz="2000" i="1" dirty="0" smtClean="0">
                <a:solidFill>
                  <a:srgbClr val="FF0000"/>
                </a:solidFill>
                <a:latin typeface="+mn-lt"/>
              </a:rPr>
              <a:t>не видны для всех элементов этого множества, к этим структурам не принадлежащим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).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2000" dirty="0" smtClean="0">
              <a:solidFill>
                <a:srgbClr val="FF0000"/>
              </a:solidFill>
              <a:latin typeface="+mn-lt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В обществах структурное управление возникает из бесструктурного управления либо из управления на основе виртуальных структур разного рода.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>Наивысшее качество управления достигается при сочетании всех трёх способов управления.</a:t>
            </a:r>
          </a:p>
        </p:txBody>
      </p:sp>
      <p:sp>
        <p:nvSpPr>
          <p:cNvPr id="3891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7BA3E3-A5BC-4D2F-A1EE-A6EA324E98D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088" y="1444625"/>
            <a:ext cx="3930650" cy="388937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388350" cy="105251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Осваивайте методологию познания!!! — она ключ к истинной Свободе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939" name="TextBox 6"/>
          <p:cNvSpPr txBox="1">
            <a:spLocks noChangeArrowheads="1"/>
          </p:cNvSpPr>
          <p:nvPr/>
        </p:nvSpPr>
        <p:spPr bwMode="auto">
          <a:xfrm>
            <a:off x="3492500" y="1477963"/>
            <a:ext cx="56515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100">
                <a:latin typeface="Georgia" pitchFamily="18" charset="0"/>
              </a:rPr>
              <a:t>Почва – объективная реальность и тексты прошлых эпох.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100">
                <a:solidFill>
                  <a:srgbClr val="C00000"/>
                </a:solidFill>
                <a:latin typeface="Georgia" pitchFamily="18" charset="0"/>
              </a:rPr>
              <a:t>КОРНИ – МЕТОДОЛОГИЯ ПОЗНАНИЯ.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100">
                <a:latin typeface="Georgia" pitchFamily="18" charset="0"/>
              </a:rPr>
              <a:t>Ствол – достаточно общая </a:t>
            </a:r>
            <a:r>
              <a:rPr lang="ru-RU" sz="2100">
                <a:solidFill>
                  <a:srgbClr val="C00000"/>
                </a:solidFill>
                <a:latin typeface="Georgia" pitchFamily="18" charset="0"/>
              </a:rPr>
              <a:t>(в смысле универсальности применения)</a:t>
            </a:r>
            <a:r>
              <a:rPr lang="ru-RU" sz="2100">
                <a:latin typeface="Georgia" pitchFamily="18" charset="0"/>
              </a:rPr>
              <a:t> теория управления.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100">
                <a:latin typeface="Georgia" pitchFamily="18" charset="0"/>
              </a:rPr>
              <a:t>Крона – прикладные отрасли науки </a:t>
            </a:r>
            <a:br>
              <a:rPr lang="ru-RU" sz="2100">
                <a:latin typeface="Georgia" pitchFamily="18" charset="0"/>
              </a:rPr>
            </a:br>
            <a:r>
              <a:rPr lang="ru-RU" sz="2100">
                <a:latin typeface="Georgia" pitchFamily="18" charset="0"/>
              </a:rPr>
              <a:t>и их плоды.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100">
                <a:latin typeface="Georgia" pitchFamily="18" charset="0"/>
              </a:rPr>
              <a:t>Граница ствола и каждой из ветвей – </a:t>
            </a:r>
            <a:r>
              <a:rPr lang="ru-RU" sz="2100" i="1">
                <a:latin typeface="Georgia" pitchFamily="18" charset="0"/>
              </a:rPr>
              <a:t>метрология: учение о том, как понятийный аппарат отрасли науки (её абстракции и т.п.) связан с объективной реальностью</a:t>
            </a:r>
            <a:r>
              <a:rPr lang="ru-RU" sz="2100">
                <a:latin typeface="Georgia" pitchFamily="18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100">
                <a:solidFill>
                  <a:srgbClr val="C00000"/>
                </a:solidFill>
                <a:latin typeface="Georgia" pitchFamily="18" charset="0"/>
              </a:rPr>
              <a:t>Если проблемы метрологии решены, то нет разделения на гуманитарные и естественные науки: все – естественные.</a:t>
            </a:r>
          </a:p>
        </p:txBody>
      </p:sp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323850" y="960438"/>
            <a:ext cx="8351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Georgia" pitchFamily="18" charset="0"/>
              </a:rPr>
              <a:t>Метафора «древа познания» – про что она?</a:t>
            </a:r>
          </a:p>
        </p:txBody>
      </p:sp>
      <p:sp>
        <p:nvSpPr>
          <p:cNvPr id="39941" name="TextBox 8"/>
          <p:cNvSpPr txBox="1">
            <a:spLocks noChangeArrowheads="1"/>
          </p:cNvSpPr>
          <p:nvPr/>
        </p:nvSpPr>
        <p:spPr bwMode="auto">
          <a:xfrm>
            <a:off x="107950" y="5445125"/>
            <a:ext cx="34559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2060"/>
                </a:solidFill>
                <a:latin typeface="Georgia" pitchFamily="18" charset="0"/>
              </a:rPr>
              <a:t>Но требуется «садовник», который понимает всё, что написано справа и умеет этим пользоваться.</a:t>
            </a:r>
          </a:p>
        </p:txBody>
      </p:sp>
      <p:sp>
        <p:nvSpPr>
          <p:cNvPr id="3994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8EFB51-5DCE-497A-8277-0BB72F382F0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2"/>
          <p:cNvSpPr>
            <a:spLocks noGrp="1"/>
          </p:cNvSpPr>
          <p:nvPr>
            <p:ph idx="1"/>
          </p:nvPr>
        </p:nvSpPr>
        <p:spPr>
          <a:xfrm>
            <a:off x="1042988" y="1052513"/>
            <a:ext cx="7058025" cy="5713412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623888" indent="-514350" fontAlgn="auto">
              <a:spcAft>
                <a:spcPts val="0"/>
              </a:spcAft>
              <a:buClr>
                <a:schemeClr val="accent3"/>
              </a:buClr>
              <a:buFont typeface="Trebuchet MS" pitchFamily="34" charset="0"/>
              <a:buAutoNum type="arabicPeriod"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Методологический</a:t>
            </a:r>
            <a:r>
              <a:rPr lang="ru-RU" sz="2400" dirty="0" smtClean="0"/>
              <a:t>:  методология познания и творчества – гносеология.</a:t>
            </a:r>
          </a:p>
          <a:p>
            <a:pPr marL="623888" indent="-514350" fontAlgn="auto">
              <a:spcAft>
                <a:spcPts val="0"/>
              </a:spcAft>
              <a:buClr>
                <a:schemeClr val="accent3"/>
              </a:buClr>
              <a:buFont typeface="Trebuchet MS" pitchFamily="34" charset="0"/>
              <a:buAutoNum type="arabicPeriod"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Историко-алгоритмический</a:t>
            </a:r>
            <a:r>
              <a:rPr lang="ru-RU" sz="2400" dirty="0" smtClean="0"/>
              <a:t>: хронология, поскольку в хронологии выражается </a:t>
            </a:r>
            <a:r>
              <a:rPr lang="ru-RU" sz="2400" dirty="0" err="1" smtClean="0"/>
              <a:t>алгоритмичность</a:t>
            </a:r>
            <a:r>
              <a:rPr lang="ru-RU" sz="2400" dirty="0" smtClean="0"/>
              <a:t> течения истории.</a:t>
            </a:r>
          </a:p>
          <a:p>
            <a:pPr marL="623888" indent="-514350" fontAlgn="auto">
              <a:spcAft>
                <a:spcPts val="0"/>
              </a:spcAft>
              <a:buClr>
                <a:schemeClr val="accent3"/>
              </a:buClr>
              <a:buFont typeface="Trebuchet MS" pitchFamily="34" charset="0"/>
              <a:buAutoNum type="arabicPeriod"/>
              <a:defRPr/>
            </a:pPr>
            <a:r>
              <a:rPr lang="ru-RU" sz="2400" dirty="0" err="1" smtClean="0">
                <a:solidFill>
                  <a:srgbClr val="FF0000"/>
                </a:solidFill>
              </a:rPr>
              <a:t>Фактологический</a:t>
            </a:r>
            <a:r>
              <a:rPr lang="ru-RU" sz="2400" dirty="0" smtClean="0"/>
              <a:t>: идеологии, вероучения, теории науки и </a:t>
            </a:r>
            <a:r>
              <a:rPr lang="ru-RU" sz="2400" dirty="0" err="1" smtClean="0"/>
              <a:t>фактология</a:t>
            </a:r>
            <a:r>
              <a:rPr lang="ru-RU" sz="2400" dirty="0" smtClean="0"/>
              <a:t> всех отраслей знаний.</a:t>
            </a:r>
          </a:p>
          <a:p>
            <a:pPr marL="623888" indent="-514350" fontAlgn="auto">
              <a:spcAft>
                <a:spcPts val="0"/>
              </a:spcAft>
              <a:buClr>
                <a:schemeClr val="accent3"/>
              </a:buClr>
              <a:buFont typeface="Trebuchet MS" pitchFamily="34" charset="0"/>
              <a:buAutoNum type="arabicPeriod"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Финансовый</a:t>
            </a:r>
            <a:r>
              <a:rPr lang="ru-RU" sz="2400" dirty="0" smtClean="0"/>
              <a:t>: деньги и весь финансовый инструментарий.</a:t>
            </a:r>
          </a:p>
          <a:p>
            <a:pPr marL="623888" indent="-514350" fontAlgn="auto">
              <a:spcAft>
                <a:spcPts val="0"/>
              </a:spcAft>
              <a:buClr>
                <a:schemeClr val="accent3"/>
              </a:buClr>
              <a:buFont typeface="Trebuchet MS" pitchFamily="34" charset="0"/>
              <a:buAutoNum type="arabicPeriod"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Генетический</a:t>
            </a:r>
            <a:r>
              <a:rPr lang="ru-RU" sz="2400" dirty="0" smtClean="0"/>
              <a:t>: средства воздействия на генетику: </a:t>
            </a:r>
            <a:r>
              <a:rPr lang="ru-RU" sz="2400" dirty="0" smtClean="0">
                <a:solidFill>
                  <a:schemeClr val="accent1"/>
                </a:solidFill>
              </a:rPr>
              <a:t>в негатив – алкоголь, табак и пр.</a:t>
            </a:r>
            <a:r>
              <a:rPr lang="ru-RU" sz="2400" dirty="0" smtClean="0"/>
              <a:t>; 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в позитив – здоровый образ жизни</a:t>
            </a:r>
            <a:r>
              <a:rPr lang="ru-RU" sz="2400" dirty="0" smtClean="0"/>
              <a:t>.</a:t>
            </a:r>
          </a:p>
          <a:p>
            <a:pPr marL="623888" indent="-514350" fontAlgn="auto">
              <a:spcAft>
                <a:spcPts val="0"/>
              </a:spcAft>
              <a:buClr>
                <a:schemeClr val="accent3"/>
              </a:buClr>
              <a:buFont typeface="Trebuchet MS" pitchFamily="34" charset="0"/>
              <a:buAutoNum type="arabicPeriod"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Силовой</a:t>
            </a:r>
            <a:r>
              <a:rPr lang="ru-RU" sz="2400" dirty="0" smtClean="0"/>
              <a:t>: оружие в общепринятом понимании.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32813" cy="105251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+mj-lt"/>
              </a:rPr>
              <a:t>Приоритеты обобщённых средств социального управления = оружия ведения «гибридных войн» и управления историей как глобальной, так и региональной</a:t>
            </a:r>
            <a:endParaRPr lang="ru-RU" sz="2400" dirty="0">
              <a:latin typeface="+mj-lt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107950" y="1268413"/>
            <a:ext cx="1079500" cy="4968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956550" y="1268413"/>
            <a:ext cx="1008063" cy="4968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9010" y="1844822"/>
            <a:ext cx="553998" cy="424847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  <a:cs typeface="+mn-cs"/>
              </a:rPr>
              <a:t>Необратимость </a:t>
            </a:r>
            <a:r>
              <a:rPr lang="ru-RU" sz="2400" dirty="0">
                <a:solidFill>
                  <a:schemeClr val="bg1"/>
                </a:solidFill>
                <a:latin typeface="+mn-lt"/>
                <a:cs typeface="+mn-cs"/>
              </a:rPr>
              <a:t> результата </a:t>
            </a:r>
            <a:endParaRPr lang="ru-RU" sz="2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2400" y="1844823"/>
            <a:ext cx="553998" cy="324036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  <a:cs typeface="+mn-cs"/>
              </a:rPr>
              <a:t>Быстродействие</a:t>
            </a:r>
          </a:p>
        </p:txBody>
      </p:sp>
      <p:sp>
        <p:nvSpPr>
          <p:cNvPr id="4096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A813C1-986E-4A5E-8D57-677B4697E86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368300"/>
            <a:ext cx="8424863" cy="33480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Тема 4:</a:t>
            </a:r>
            <a:br>
              <a:rPr lang="ru-RU" dirty="0" smtClean="0"/>
            </a:br>
            <a:r>
              <a:rPr lang="ru-RU" dirty="0" smtClean="0"/>
              <a:t>Культура как </a:t>
            </a:r>
            <a:br>
              <a:rPr lang="ru-RU" dirty="0" smtClean="0"/>
            </a:br>
            <a:r>
              <a:rPr lang="ru-RU" dirty="0" smtClean="0"/>
              <a:t>информационно-алгоритмическая система, т.е. как средство управления и самоуправления </a:t>
            </a:r>
            <a:br>
              <a:rPr lang="ru-RU" dirty="0" smtClean="0"/>
            </a:br>
            <a:r>
              <a:rPr lang="ru-RU" dirty="0" smtClean="0"/>
              <a:t>в жизни общества</a:t>
            </a:r>
            <a:endParaRPr lang="ru-RU" dirty="0"/>
          </a:p>
        </p:txBody>
      </p:sp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6350" y="4941888"/>
            <a:ext cx="9137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Georgia" pitchFamily="18" charset="0"/>
              </a:rPr>
              <a:t>«Дело культуры никогда не может быть лишь делом только правительства страны. Культура есть выражение всего народа, вернее, всех народов. Потому-то народное общественное сотрудничество в деле культуры всегда необходимо для настоящего преуспеяния» — Н.К. Рерих.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8532813" cy="6143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+mj-lt"/>
              </a:rPr>
            </a:b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Что такое культура: управленческие взгляд и практика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+mj-lt"/>
              </a:rPr>
            </a:b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010" name="Подзаголовок 2"/>
          <p:cNvSpPr txBox="1">
            <a:spLocks/>
          </p:cNvSpPr>
          <p:nvPr/>
        </p:nvSpPr>
        <p:spPr bwMode="auto">
          <a:xfrm>
            <a:off x="0" y="549275"/>
            <a:ext cx="4284663" cy="6164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1200"/>
              </a:spcBef>
              <a:buClr>
                <a:srgbClr val="A04DA3"/>
              </a:buClr>
              <a:buFont typeface="Wingdings" pitchFamily="2" charset="2"/>
              <a:buChar char="§"/>
            </a:pPr>
            <a:r>
              <a:rPr lang="ru-RU"/>
              <a:t>Культура </a:t>
            </a:r>
            <a:r>
              <a:rPr lang="ru-RU">
                <a:solidFill>
                  <a:srgbClr val="FF0000"/>
                </a:solidFill>
              </a:rPr>
              <a:t>в обыденном понимании </a:t>
            </a:r>
            <a:r>
              <a:rPr lang="ru-RU"/>
              <a:t>— все знания и навыки, которые передаются от поколения к поколению помимо генетики</a:t>
            </a:r>
            <a:r>
              <a:rPr lang="en-US"/>
              <a:t>.</a:t>
            </a:r>
            <a:r>
              <a:rPr lang="ru-RU"/>
              <a:t> </a:t>
            </a:r>
            <a:r>
              <a:rPr lang="ru-RU">
                <a:solidFill>
                  <a:srgbClr val="008080"/>
                </a:solidFill>
              </a:rPr>
              <a:t>А в непонимании – неведомо что…</a:t>
            </a:r>
          </a:p>
          <a:p>
            <a:pPr marL="365125" indent="-255588">
              <a:spcBef>
                <a:spcPts val="1200"/>
              </a:spcBef>
              <a:buClr>
                <a:srgbClr val="A04DA3"/>
              </a:buClr>
              <a:buFont typeface="Wingdings" pitchFamily="2" charset="2"/>
              <a:buChar char="§"/>
            </a:pPr>
            <a:r>
              <a:rPr lang="ru-RU"/>
              <a:t>Культура (субкультура в составе культуры) </a:t>
            </a:r>
            <a:r>
              <a:rPr lang="ru-RU">
                <a:solidFill>
                  <a:srgbClr val="FF0000"/>
                </a:solidFill>
              </a:rPr>
              <a:t>в управленческом понимании </a:t>
            </a:r>
            <a:r>
              <a:rPr lang="ru-RU"/>
              <a:t>— информационно</a:t>
            </a:r>
            <a:r>
              <a:rPr lang="en-US"/>
              <a:t>-</a:t>
            </a:r>
            <a:r>
              <a:rPr lang="ru-RU"/>
              <a:t>алгоритмическая система, т.е. она несёт в себе определённые цели и определённые средства их достижения; </a:t>
            </a:r>
            <a:r>
              <a:rPr lang="ru-RU">
                <a:solidFill>
                  <a:srgbClr val="FF0000"/>
                </a:solidFill>
              </a:rPr>
              <a:t>культура – инструмент управления жизнью</a:t>
            </a:r>
            <a:r>
              <a:rPr lang="ru-RU"/>
              <a:t>.</a:t>
            </a:r>
          </a:p>
          <a:p>
            <a:pPr marL="365125" indent="-255588">
              <a:spcBef>
                <a:spcPts val="1200"/>
              </a:spcBef>
              <a:buClr>
                <a:srgbClr val="A04DA3"/>
              </a:buClr>
              <a:buFont typeface="Wingdings" pitchFamily="2" charset="2"/>
              <a:buChar char="§"/>
            </a:pPr>
            <a:r>
              <a:rPr lang="ru-RU"/>
              <a:t>В разных культурах и субкультурах цели и средства их достижения могут отличаться вплоть до взаимоисключения. </a:t>
            </a:r>
          </a:p>
          <a:p>
            <a:pPr marL="365125" indent="-255588">
              <a:spcBef>
                <a:spcPts val="1200"/>
              </a:spcBef>
              <a:buClr>
                <a:srgbClr val="A04DA3"/>
              </a:buClr>
              <a:buFont typeface="Wingdings" pitchFamily="2" charset="2"/>
              <a:buChar char="§"/>
            </a:pPr>
            <a:r>
              <a:rPr lang="ru-RU"/>
              <a:t>СООТВЕТСТВЕННО: </a:t>
            </a:r>
            <a:r>
              <a:rPr lang="ru-RU">
                <a:solidFill>
                  <a:srgbClr val="FF0000"/>
                </a:solidFill>
              </a:rPr>
              <a:t>Необходима политика формирования культуры </a:t>
            </a:r>
            <a:br>
              <a:rPr lang="ru-RU">
                <a:solidFill>
                  <a:srgbClr val="FF0000"/>
                </a:solidFill>
              </a:rPr>
            </a:br>
            <a:r>
              <a:rPr lang="ru-RU">
                <a:solidFill>
                  <a:srgbClr val="FF0000"/>
                </a:solidFill>
              </a:rPr>
              <a:t>как инструмента обеспечения развития общества. </a:t>
            </a:r>
          </a:p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§"/>
            </a:pPr>
            <a:endParaRPr lang="ru-RU" sz="280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538" y="620713"/>
            <a:ext cx="4752975" cy="62642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+mn-lt"/>
                <a:cs typeface="+mn-cs"/>
              </a:rPr>
              <a:t>Директива </a:t>
            </a:r>
            <a:r>
              <a:rPr lang="ru-RU" sz="2200" b="1" dirty="0">
                <a:latin typeface="+mn-lt"/>
                <a:cs typeface="+mn-cs"/>
              </a:rPr>
              <a:t>СНБ США 20/1 от 18.08.1948 г. </a:t>
            </a:r>
            <a:r>
              <a:rPr lang="ru-RU" sz="2200" b="1" dirty="0">
                <a:latin typeface="+mn-lt"/>
                <a:cs typeface="+mn-cs"/>
              </a:rPr>
              <a:t/>
            </a:r>
            <a:br>
              <a:rPr lang="ru-RU" sz="2200" b="1" dirty="0">
                <a:latin typeface="+mn-lt"/>
                <a:cs typeface="+mn-cs"/>
              </a:rPr>
            </a:br>
            <a:r>
              <a:rPr lang="ru-RU" sz="2200" b="1" dirty="0">
                <a:solidFill>
                  <a:srgbClr val="FF0000"/>
                </a:solidFill>
                <a:latin typeface="+mn-lt"/>
                <a:cs typeface="+mn-cs"/>
              </a:rPr>
              <a:t>«</a:t>
            </a:r>
            <a:r>
              <a:rPr lang="ru-RU" sz="2200" b="1" dirty="0">
                <a:solidFill>
                  <a:srgbClr val="FF0000"/>
                </a:solidFill>
                <a:latin typeface="+mn-lt"/>
                <a:cs typeface="+mn-cs"/>
              </a:rPr>
              <a:t>Задачи </a:t>
            </a:r>
            <a:r>
              <a:rPr lang="ru-RU" sz="2200" b="1" dirty="0">
                <a:solidFill>
                  <a:srgbClr val="FF0000"/>
                </a:solidFill>
                <a:latin typeface="+mn-lt"/>
                <a:cs typeface="+mn-cs"/>
              </a:rPr>
              <a:t/>
            </a:r>
            <a:br>
              <a:rPr lang="ru-RU" sz="2200" b="1" dirty="0"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ru-RU" sz="2200" b="1" dirty="0">
                <a:solidFill>
                  <a:srgbClr val="FF0000"/>
                </a:solidFill>
                <a:latin typeface="+mn-lt"/>
                <a:cs typeface="+mn-cs"/>
              </a:rPr>
              <a:t>в </a:t>
            </a:r>
            <a:r>
              <a:rPr lang="ru-RU" sz="2200" b="1" dirty="0">
                <a:solidFill>
                  <a:srgbClr val="FF0000"/>
                </a:solidFill>
                <a:latin typeface="+mn-lt"/>
                <a:cs typeface="+mn-cs"/>
              </a:rPr>
              <a:t>отношении России</a:t>
            </a:r>
            <a:r>
              <a:rPr lang="ru-RU" sz="2200" b="1" dirty="0">
                <a:solidFill>
                  <a:srgbClr val="FF0000"/>
                </a:solidFill>
                <a:latin typeface="+mn-lt"/>
                <a:cs typeface="+mn-cs"/>
              </a:rPr>
              <a:t>»</a:t>
            </a:r>
            <a:r>
              <a:rPr lang="en-US" sz="22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endParaRPr lang="ru-RU" sz="2200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n-lt"/>
                <a:cs typeface="+mn-cs"/>
              </a:rPr>
              <a:t>ИТОГИ её реализации: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dirty="0">
                <a:latin typeface="+mn-lt"/>
                <a:cs typeface="+mn-cs"/>
              </a:rPr>
              <a:t>Расчленение СССР.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dirty="0">
                <a:latin typeface="+mn-lt"/>
                <a:cs typeface="+mn-cs"/>
              </a:rPr>
              <a:t>Ликвидация Советской власти.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dirty="0">
                <a:latin typeface="+mn-lt"/>
                <a:cs typeface="+mn-cs"/>
              </a:rPr>
              <a:t>Создание условий</a:t>
            </a:r>
            <a:r>
              <a:rPr lang="ru-RU" sz="2200" dirty="0">
                <a:latin typeface="+mn-lt"/>
                <a:cs typeface="+mn-cs"/>
              </a:rPr>
              <a:t>, </a:t>
            </a:r>
            <a:r>
              <a:rPr lang="ru-RU" sz="2200" b="1" dirty="0">
                <a:solidFill>
                  <a:srgbClr val="FF0000"/>
                </a:solidFill>
                <a:latin typeface="+mn-lt"/>
                <a:cs typeface="+mn-cs"/>
              </a:rPr>
              <a:t>автоматически обеспечивающих </a:t>
            </a:r>
            <a:r>
              <a:rPr lang="ru-RU" sz="2200" dirty="0">
                <a:latin typeface="+mn-lt"/>
                <a:cs typeface="+mn-cs"/>
              </a:rPr>
              <a:t>военную и экономическую </a:t>
            </a:r>
            <a:r>
              <a:rPr lang="ru-RU" sz="2200" dirty="0">
                <a:latin typeface="+mn-lt"/>
                <a:cs typeface="+mn-cs"/>
              </a:rPr>
              <a:t>слабость.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dirty="0">
                <a:latin typeface="+mn-lt"/>
                <a:cs typeface="+mn-cs"/>
              </a:rPr>
              <a:t>Зависимость постсоветских </a:t>
            </a:r>
            <a:r>
              <a:rPr lang="ru-RU" sz="2200" dirty="0">
                <a:latin typeface="+mn-lt"/>
                <a:cs typeface="+mn-cs"/>
              </a:rPr>
              <a:t>государств от </a:t>
            </a:r>
            <a:r>
              <a:rPr lang="ru-RU" sz="2200" dirty="0">
                <a:latin typeface="+mn-lt"/>
                <a:cs typeface="+mn-cs"/>
              </a:rPr>
              <a:t>Запада в сферах образования и экономики.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FF0000"/>
                </a:solidFill>
                <a:latin typeface="+mn-lt"/>
                <a:cs typeface="+mn-cs"/>
              </a:rPr>
              <a:t>Всё было сделано руками руководителей СССР и его населения, </a:t>
            </a:r>
            <a:r>
              <a:rPr lang="ru-RU" sz="2200" b="1" dirty="0">
                <a:solidFill>
                  <a:srgbClr val="FF0000"/>
                </a:solidFill>
                <a:latin typeface="+mn-lt"/>
                <a:cs typeface="+mn-cs"/>
              </a:rPr>
              <a:t>как это и было предусмотрено. </a:t>
            </a:r>
            <a:endParaRPr lang="ru-RU" sz="22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301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0E4BFE-1751-4613-B044-ED702996A9F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8532813" cy="4699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j-lt"/>
              </a:rPr>
              <a:t>Типология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культур: всё остальное следствия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176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944"/>
                <a:gridCol w="5076056"/>
              </a:tblGrid>
              <a:tr h="745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Характеристические признаки: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Варианты:</a:t>
                      </a:r>
                    </a:p>
                    <a:p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444215">
                <a:tc>
                  <a:txBody>
                    <a:bodyPr/>
                    <a:lstStyle/>
                    <a:p>
                      <a:pPr marL="324000" marR="0" indent="-36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1. Отношение </a:t>
                      </a:r>
                      <a:b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</a:b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к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познавательно-творческому потенциалу 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личности</a:t>
                      </a:r>
                    </a:p>
                    <a:p>
                      <a:pPr marL="324000" indent="-360000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Безразличное - подавить у всех - подавить у большинства, но в той или иной мере реализовать у тех или иных меньшинств –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обеспечить развитие всех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ru-RU" sz="2000" dirty="0"/>
                    </a:p>
                  </a:txBody>
                  <a:tcPr/>
                </a:tc>
              </a:tr>
              <a:tr h="1946334">
                <a:tc>
                  <a:txBody>
                    <a:bodyPr/>
                    <a:lstStyle/>
                    <a:p>
                      <a:pPr marL="324000" indent="-360000"/>
                      <a:r>
                        <a:rPr lang="ru-RU" sz="2000" dirty="0" smtClean="0"/>
                        <a:t>2. 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Отношение к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совести и стыду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Подавить у всех (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все должны быть просто законопослушными автоматами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 –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все обязаны нести совесть и стыд на протяжении всей жизни 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(без совести и стыда индивид – человекообразная </a:t>
                      </a:r>
                      <a:r>
                        <a:rPr lang="ru-RU" sz="20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нелюдь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 но не человек).</a:t>
                      </a:r>
                      <a:endParaRPr lang="ru-RU" sz="2000" dirty="0"/>
                    </a:p>
                  </a:txBody>
                  <a:tcPr/>
                </a:tc>
              </a:tr>
              <a:tr h="2041568">
                <a:tc>
                  <a:txBody>
                    <a:bodyPr/>
                    <a:lstStyle/>
                    <a:p>
                      <a:pPr marL="324000" indent="-360000"/>
                      <a:r>
                        <a:rPr lang="ru-RU" sz="2000" dirty="0" smtClean="0"/>
                        <a:t>3.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Отношение к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воле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 как к способности личности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подчинять самого себя и течение событий вокруг осознанной целесообразности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Подавить у всех – подавить у большинства и выстроить иерархию «права на волю»</a:t>
                      </a:r>
                      <a:r>
                        <a:rPr lang="ru-RU" sz="20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–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воля должна быть развита у всех,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</a:rPr>
                        <a:t> должна быть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подчинена диктатуре совести и реализовывать творческий потенциал — это ЧЕЛОВЕК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051" name="TextBox 6"/>
          <p:cNvSpPr txBox="1">
            <a:spLocks noChangeArrowheads="1"/>
          </p:cNvSpPr>
          <p:nvPr/>
        </p:nvSpPr>
        <p:spPr bwMode="auto">
          <a:xfrm>
            <a:off x="-26988" y="6176963"/>
            <a:ext cx="9278938" cy="701675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Georgia" pitchFamily="18" charset="0"/>
              </a:rPr>
              <a:t>Норма для общества выделена в таблице выше красным. Отступления от нормы в прошлом и настоящем — особенности историческо</a:t>
            </a:r>
            <a:r>
              <a:rPr lang="ru-RU" sz="2000">
                <a:solidFill>
                  <a:schemeClr val="bg1"/>
                </a:solidFill>
              </a:rPr>
              <a:t>г</a:t>
            </a:r>
            <a:r>
              <a:rPr lang="ru-RU" sz="2000">
                <a:solidFill>
                  <a:schemeClr val="bg1"/>
                </a:solidFill>
                <a:latin typeface="Georgia" pitchFamily="18" charset="0"/>
              </a:rPr>
              <a:t>о развития.</a:t>
            </a:r>
          </a:p>
        </p:txBody>
      </p:sp>
      <p:sp>
        <p:nvSpPr>
          <p:cNvPr id="4405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A394EE-DEEB-4532-AEAC-4E1D7EBE5C2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368300"/>
            <a:ext cx="8424863" cy="24844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Тема 1:</a:t>
            </a:r>
            <a:br>
              <a:rPr lang="ru-RU" dirty="0" smtClean="0"/>
            </a:br>
            <a:r>
              <a:rPr lang="ru-RU" dirty="0" smtClean="0"/>
              <a:t>Культовый исторический миф 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объективная </a:t>
            </a:r>
            <a:r>
              <a:rPr lang="ru-RU" dirty="0" smtClean="0"/>
              <a:t>данность —наследие прошлых эпох</a:t>
            </a:r>
            <a:endParaRPr lang="ru-RU" dirty="0"/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23813" y="4292600"/>
            <a:ext cx="91201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Georgia" pitchFamily="18" charset="0"/>
              </a:rPr>
              <a:t>Достаточно одного факта, чтобы рухнула научная теория, в которую он «не укладывается».</a:t>
            </a:r>
            <a:endParaRPr lang="ru-RU" sz="2000"/>
          </a:p>
          <a:p>
            <a:pPr algn="just"/>
            <a:endParaRPr lang="ru-RU" sz="2000"/>
          </a:p>
          <a:p>
            <a:pPr algn="just"/>
            <a:r>
              <a:rPr lang="ru-RU" sz="2000">
                <a:latin typeface="Georgia" pitchFamily="18" charset="0"/>
              </a:rPr>
              <a:t>В общепринятую концепцию исторического прошлого во всех её модификациях «не укладывается» множество фактов, и ничего: культовый исторический миф стоит непоколебимо…</a:t>
            </a:r>
            <a:r>
              <a:rPr lang="ru-RU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Группа 40"/>
          <p:cNvGrpSpPr>
            <a:grpSpLocks/>
          </p:cNvGrpSpPr>
          <p:nvPr/>
        </p:nvGrpSpPr>
        <p:grpSpPr bwMode="auto">
          <a:xfrm>
            <a:off x="123825" y="1744663"/>
            <a:ext cx="4508500" cy="2740025"/>
            <a:chOff x="1475684" y="1376771"/>
            <a:chExt cx="1685348" cy="274100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475684" y="1376771"/>
              <a:ext cx="1153633" cy="274100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i="1" dirty="0"/>
                <a:t>Исторически сложившаяся культура: наука, школа, художественные произведения, СМИ, общение людей, демонстрация образцов поведения</a:t>
              </a:r>
              <a:endParaRPr lang="ru-RU" i="1" dirty="0"/>
            </a:p>
          </p:txBody>
        </p:sp>
        <p:cxnSp>
          <p:nvCxnSpPr>
            <p:cNvPr id="9" name="Прямая со стрелкой 8"/>
            <p:cNvCxnSpPr>
              <a:stCxn id="5" idx="3"/>
              <a:endCxn id="7" idx="1"/>
            </p:cNvCxnSpPr>
            <p:nvPr/>
          </p:nvCxnSpPr>
          <p:spPr>
            <a:xfrm flipV="1">
              <a:off x="2629317" y="2124752"/>
              <a:ext cx="531715" cy="622523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8243888" cy="9286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+mj-lt"/>
              </a:rPr>
              <a:t>Культура и люди: </a:t>
            </a:r>
            <a:br>
              <a:rPr lang="ru-RU" sz="2800" dirty="0" smtClean="0">
                <a:latin typeface="+mj-lt"/>
              </a:rPr>
            </a:br>
            <a:r>
              <a:rPr lang="ru-RU" sz="2800" dirty="0" smtClean="0">
                <a:latin typeface="+mj-lt"/>
              </a:rPr>
              <a:t>взаимодействие и качество жизни </a:t>
            </a:r>
            <a:endParaRPr lang="ru-RU" sz="2800" dirty="0">
              <a:latin typeface="+mj-lt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4103254">
            <a:off x="4756150" y="1092200"/>
            <a:ext cx="722313" cy="4335463"/>
          </a:xfrm>
          <a:prstGeom prst="downArrow">
            <a:avLst>
              <a:gd name="adj1" fmla="val 50000"/>
              <a:gd name="adj2" fmla="val 589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ё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07950" y="1069975"/>
            <a:ext cx="4510088" cy="4000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/>
              <a:t>Оказало </a:t>
            </a:r>
            <a:r>
              <a:rPr lang="ru-RU" sz="2000" i="1" dirty="0"/>
              <a:t>воздействие в прошлом</a:t>
            </a:r>
            <a:endParaRPr lang="ru-RU" sz="2000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39700" y="5373688"/>
            <a:ext cx="2305050" cy="1025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Происходит </a:t>
            </a:r>
            <a:br>
              <a:rPr lang="ru-RU" sz="2000" dirty="0"/>
            </a:br>
            <a:r>
              <a:rPr lang="ru-RU" sz="2000" dirty="0"/>
              <a:t>в настоящее время</a:t>
            </a:r>
          </a:p>
        </p:txBody>
      </p:sp>
      <p:grpSp>
        <p:nvGrpSpPr>
          <p:cNvPr id="45062" name="Группа 2"/>
          <p:cNvGrpSpPr>
            <a:grpSpLocks/>
          </p:cNvGrpSpPr>
          <p:nvPr/>
        </p:nvGrpSpPr>
        <p:grpSpPr bwMode="auto">
          <a:xfrm>
            <a:off x="2554288" y="1060450"/>
            <a:ext cx="6521450" cy="5540375"/>
            <a:chOff x="3574008" y="700526"/>
            <a:chExt cx="6520555" cy="55409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8078715" y="700526"/>
              <a:ext cx="2015848" cy="1871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включая </a:t>
              </a:r>
              <a:br>
                <a:rPr lang="ru-RU" dirty="0"/>
              </a:br>
              <a:r>
                <a:rPr lang="ru-RU" dirty="0"/>
                <a:t>и управленцев </a:t>
              </a:r>
              <a:br>
                <a:rPr lang="ru-RU" dirty="0"/>
              </a:br>
              <a:r>
                <a:rPr lang="ru-RU" dirty="0"/>
                <a:t>в органах государственной власти </a:t>
              </a:r>
              <a:br>
                <a:rPr lang="ru-RU" dirty="0"/>
              </a:br>
              <a:r>
                <a:rPr lang="ru-RU" dirty="0"/>
                <a:t>и в бизнесе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651760" y="1197464"/>
              <a:ext cx="2015848" cy="18718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Нравственность, интеллект, миропонимание всех и каждого </a:t>
              </a:r>
              <a:br>
                <a:rPr lang="ru-RU" dirty="0"/>
              </a:br>
              <a:r>
                <a:rPr lang="ru-RU" dirty="0"/>
                <a:t>в новых поколениях,</a:t>
              </a:r>
              <a:endParaRPr lang="ru-RU" dirty="0"/>
            </a:p>
          </p:txBody>
        </p:sp>
        <p:sp>
          <p:nvSpPr>
            <p:cNvPr id="16" name="Стрелка углом вверх 15"/>
            <p:cNvSpPr/>
            <p:nvPr/>
          </p:nvSpPr>
          <p:spPr>
            <a:xfrm>
              <a:off x="5785092" y="3069315"/>
              <a:ext cx="731738" cy="2448172"/>
            </a:xfrm>
            <a:prstGeom prst="bentUpArrow">
              <a:avLst>
                <a:gd name="adj1" fmla="val 25000"/>
                <a:gd name="adj2" fmla="val 25379"/>
                <a:gd name="adj3" fmla="val 2651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6808889" y="3069315"/>
              <a:ext cx="341265" cy="18718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ьная выноска 19"/>
            <p:cNvSpPr/>
            <p:nvPr/>
          </p:nvSpPr>
          <p:spPr>
            <a:xfrm>
              <a:off x="7150154" y="3220143"/>
              <a:ext cx="1885691" cy="1433657"/>
            </a:xfrm>
            <a:prstGeom prst="wedgeEllipseCallout">
              <a:avLst>
                <a:gd name="adj1" fmla="val -59857"/>
                <a:gd name="adj2" fmla="val -1406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700" dirty="0"/>
                <a:t>Поведение</a:t>
              </a:r>
              <a:br>
                <a:rPr lang="ru-RU" sz="1700" dirty="0"/>
              </a:br>
              <a:r>
                <a:rPr lang="ru-RU" sz="1700" dirty="0"/>
                <a:t>членов общества</a:t>
              </a:r>
              <a:endParaRPr lang="ru-RU" sz="1700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574008" y="4512499"/>
              <a:ext cx="2522191" cy="17289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Поток житейской информации</a:t>
              </a:r>
              <a:endParaRPr lang="ru-RU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548233" y="4941168"/>
              <a:ext cx="2376264" cy="90263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Будущее </a:t>
              </a:r>
              <a:br>
                <a:rPr lang="ru-RU" b="1" dirty="0"/>
              </a:br>
              <a:r>
                <a:rPr lang="ru-RU" b="1" dirty="0"/>
                <a:t>качество </a:t>
              </a:r>
              <a:r>
                <a:rPr lang="ru-RU" b="1" dirty="0"/>
                <a:t>жизни общества</a:t>
              </a:r>
              <a:endParaRPr lang="ru-RU" b="1" dirty="0"/>
            </a:p>
          </p:txBody>
        </p:sp>
      </p:grpSp>
      <p:sp>
        <p:nvSpPr>
          <p:cNvPr id="2" name="TextBox 1"/>
          <p:cNvSpPr txBox="1"/>
          <p:nvPr/>
        </p:nvSpPr>
        <p:spPr>
          <a:xfrm rot="20109418">
            <a:off x="3114675" y="2308225"/>
            <a:ext cx="16129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формируют</a:t>
            </a:r>
            <a:endParaRPr lang="ru-RU" i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5145354">
            <a:off x="6646069" y="1766094"/>
            <a:ext cx="400050" cy="439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857336">
            <a:off x="7645400" y="2846388"/>
            <a:ext cx="869950" cy="26844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874831">
            <a:off x="7835819" y="2925008"/>
            <a:ext cx="553998" cy="198342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  <a:cs typeface="+mn-cs"/>
              </a:rPr>
              <a:t>Управление</a:t>
            </a:r>
            <a:endParaRPr lang="ru-RU" sz="2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5067" name="TextBox 5"/>
          <p:cNvSpPr txBox="1">
            <a:spLocks noChangeArrowheads="1"/>
          </p:cNvSpPr>
          <p:nvPr/>
        </p:nvSpPr>
        <p:spPr bwMode="auto">
          <a:xfrm rot="-1323341">
            <a:off x="3419475" y="3074988"/>
            <a:ext cx="145732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Georgia" pitchFamily="18" charset="0"/>
              </a:rPr>
              <a:t>Культурная</a:t>
            </a:r>
            <a:br>
              <a:rPr lang="ru-RU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40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40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40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400">
                <a:solidFill>
                  <a:srgbClr val="FF0000"/>
                </a:solidFill>
                <a:latin typeface="Georgia" pitchFamily="18" charset="0"/>
              </a:rPr>
            </a:br>
            <a:r>
              <a:rPr lang="ru-RU">
                <a:solidFill>
                  <a:srgbClr val="FF0000"/>
                </a:solidFill>
                <a:latin typeface="Georgia" pitchFamily="18" charset="0"/>
              </a:rPr>
              <a:t> политика</a:t>
            </a:r>
            <a:br>
              <a:rPr lang="ru-RU">
                <a:solidFill>
                  <a:srgbClr val="FF0000"/>
                </a:solidFill>
                <a:latin typeface="Georgia" pitchFamily="18" charset="0"/>
              </a:rPr>
            </a:br>
            <a:r>
              <a:rPr lang="ru-RU">
                <a:solidFill>
                  <a:srgbClr val="FF0000"/>
                </a:solidFill>
                <a:latin typeface="Georgia" pitchFamily="18" charset="0"/>
              </a:rPr>
              <a:t>государства</a:t>
            </a:r>
          </a:p>
        </p:txBody>
      </p:sp>
      <p:sp>
        <p:nvSpPr>
          <p:cNvPr id="45068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70307A-6B0A-4916-B413-088C46A40BC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8532813" cy="6477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Развитие и деградация культур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+mj-lt"/>
              </a:rPr>
            </a:b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713"/>
            <a:ext cx="9144000" cy="6237287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>
                <a:solidFill>
                  <a:srgbClr val="FF0000"/>
                </a:solidFill>
                <a:latin typeface="+mn-lt"/>
              </a:rPr>
              <a:t>Все культуры возникают и развиваются в результате личностного творчества людей. </a:t>
            </a:r>
            <a:r>
              <a:rPr lang="ru-RU" dirty="0">
                <a:latin typeface="+mn-lt"/>
              </a:rPr>
              <a:t>Культуры деградируют под воздействием процессов биологической и личностно-психологической деградации людей, обусловленной разными причинами, </a:t>
            </a:r>
            <a:r>
              <a:rPr lang="ru-RU" i="1" dirty="0">
                <a:latin typeface="+mn-lt"/>
              </a:rPr>
              <a:t>включая политику государства в сферах педагогики и культуры</a:t>
            </a:r>
            <a:r>
              <a:rPr lang="ru-RU" dirty="0">
                <a:latin typeface="+mn-lt"/>
              </a:rPr>
              <a:t>.</a:t>
            </a:r>
          </a:p>
          <a:p>
            <a:pPr marL="365760" indent="-256032" hangingPunct="0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>
                <a:latin typeface="+mn-lt"/>
              </a:rPr>
              <a:t>Деградация выражается в том, что объект в силу каких-то </a:t>
            </a:r>
            <a:r>
              <a:rPr lang="ru-RU" i="1" dirty="0">
                <a:latin typeface="+mn-lt"/>
              </a:rPr>
              <a:t>внутренних</a:t>
            </a:r>
            <a:r>
              <a:rPr lang="ru-RU" dirty="0">
                <a:latin typeface="+mn-lt"/>
              </a:rPr>
              <a:t> причин перестаёт существовать, не завершив своего естественного жизненного цикла (т.е. преждевременно).</a:t>
            </a:r>
          </a:p>
          <a:p>
            <a:pPr marL="365760" indent="-256032" hangingPunct="0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>
                <a:solidFill>
                  <a:srgbClr val="FF0000"/>
                </a:solidFill>
                <a:latin typeface="+mn-lt"/>
              </a:rPr>
              <a:t>Развитие выражается двояко:</a:t>
            </a:r>
          </a:p>
          <a:p>
            <a:pPr marL="658368" lvl="1" indent="-246888" fontAlgn="auto" hangingPunct="0">
              <a:spcAft>
                <a:spcPts val="0"/>
              </a:spcAft>
              <a:buFont typeface="Georgia"/>
              <a:buChar char="▫"/>
              <a:defRPr/>
            </a:pPr>
            <a:r>
              <a:rPr lang="ru-RU" dirty="0">
                <a:solidFill>
                  <a:srgbClr val="FF0000"/>
                </a:solidFill>
                <a:latin typeface="+mn-lt"/>
              </a:rPr>
              <a:t>объект в естественные сроки проходит весь свой жизненный цикл в его полноте и только по завершении жизненного цикла перестаёт существовать;</a:t>
            </a:r>
          </a:p>
          <a:p>
            <a:pPr marL="658368" lvl="1" indent="-246888" fontAlgn="auto" hangingPunct="0">
              <a:spcAft>
                <a:spcPts val="0"/>
              </a:spcAft>
              <a:buFont typeface="Georgia"/>
              <a:buChar char="▫"/>
              <a:defRPr/>
            </a:pPr>
            <a:r>
              <a:rPr lang="ru-RU" dirty="0">
                <a:solidFill>
                  <a:srgbClr val="FF0000"/>
                </a:solidFill>
                <a:latin typeface="+mn-lt"/>
              </a:rPr>
              <a:t>объект переходит в некоторое — ранее не свойственное ему — качество бытия либо до естественного завершения жизненного цикла, либо по его завершении.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  <p:sp>
        <p:nvSpPr>
          <p:cNvPr id="4608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CC8ADD-877C-45B4-8168-97D4C01535E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ctrTitle"/>
          </p:nvPr>
        </p:nvSpPr>
        <p:spPr>
          <a:xfrm>
            <a:off x="323850" y="368300"/>
            <a:ext cx="8424863" cy="3348038"/>
          </a:xfrm>
        </p:spPr>
        <p:txBody>
          <a:bodyPr/>
          <a:lstStyle/>
          <a:p>
            <a:pPr algn="ctr"/>
            <a:r>
              <a:rPr lang="ru-RU" smtClean="0"/>
              <a:t>Тема 5:</a:t>
            </a:r>
            <a:br>
              <a:rPr lang="ru-RU" smtClean="0"/>
            </a:br>
            <a:r>
              <a:rPr lang="ru-RU" smtClean="0"/>
              <a:t>История через призму достаточно общей теории управления</a:t>
            </a:r>
          </a:p>
        </p:txBody>
      </p:sp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0" y="51577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Georgia" pitchFamily="18" charset="0"/>
              </a:rPr>
              <a:t>«И египтяне в своё время были справедливы и человеколюбивы»</a:t>
            </a:r>
            <a:r>
              <a:rPr lang="ru-RU" sz="2000"/>
              <a:t/>
            </a:r>
            <a:br>
              <a:rPr lang="ru-RU" sz="2000"/>
            </a:br>
            <a:r>
              <a:rPr lang="ru-RU" sz="2000">
                <a:latin typeface="Georgia" pitchFamily="18" charset="0"/>
              </a:rPr>
              <a:t> — К. Прутков.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8532813" cy="8842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Что бы это значило? — маршруты Моисея (слева) и Александра Македонского (справа)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8130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890588"/>
            <a:ext cx="8748713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453100-8243-47E9-B480-CAEFD6625BB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8532813" cy="6143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Может быть ничего серьёзного?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915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620713"/>
            <a:ext cx="84280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36513" y="549275"/>
            <a:ext cx="1897063" cy="3970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Хотя эта карикатура —клеветническая глупость по отношению </a:t>
            </a:r>
            <a:br>
              <a:rPr lang="ru-RU" dirty="0">
                <a:latin typeface="+mn-lt"/>
                <a:cs typeface="+mn-cs"/>
              </a:rPr>
            </a:br>
            <a:r>
              <a:rPr lang="ru-RU" dirty="0">
                <a:latin typeface="+mn-lt"/>
                <a:cs typeface="+mn-cs"/>
              </a:rPr>
              <a:t>к обоим, однако она всё же выражает определённое «понимание» миссий как Моисея, так и Сусанина примитивами.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4915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62534E-3C47-4F3A-9E24-5A938F86BE7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8532813" cy="6143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А может так?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—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тогда кто «хозяин» этой «игры»?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017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652463"/>
            <a:ext cx="6437312" cy="620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31FC0D-7166-41C5-9B9F-644B5683EEA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8532813" cy="9747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Схема реализации полной функции управления в Египте времён фараонов: любое из нынешних государств в сопоставлении с этим — </a:t>
            </a:r>
            <a:br>
              <a:rPr lang="ru-RU" sz="1800" dirty="0" smtClean="0">
                <a:solidFill>
                  <a:schemeClr val="bg1"/>
                </a:solidFill>
                <a:latin typeface="+mj-lt"/>
              </a:rPr>
            </a:br>
            <a:r>
              <a:rPr lang="ru-RU" sz="1800" dirty="0" err="1" smtClean="0">
                <a:solidFill>
                  <a:schemeClr val="bg1"/>
                </a:solidFill>
                <a:latin typeface="+mj-lt"/>
              </a:rPr>
              <a:t>управленчески</a:t>
            </a:r>
            <a:r>
              <a:rPr lang="ru-RU" sz="1800" dirty="0" smtClean="0">
                <a:solidFill>
                  <a:schemeClr val="bg1"/>
                </a:solidFill>
                <a:latin typeface="+mj-lt"/>
              </a:rPr>
              <a:t> недееспособный примитив</a:t>
            </a:r>
            <a:endParaRPr lang="ru-RU" sz="1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06600"/>
            <a:ext cx="9172575" cy="485140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6" name="Скругленная прямоугольная выноска 5"/>
          <p:cNvSpPr/>
          <p:nvPr/>
        </p:nvSpPr>
        <p:spPr>
          <a:xfrm>
            <a:off x="2700338" y="1052513"/>
            <a:ext cx="5400675" cy="1439862"/>
          </a:xfrm>
          <a:prstGeom prst="wedgeRoundRectCallout">
            <a:avLst>
              <a:gd name="adj1" fmla="val -31949"/>
              <a:gd name="adj2" fmla="val 854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rgbClr val="FFFFFF"/>
                </a:solidFill>
                <a:cs typeface="Arial" charset="0"/>
              </a:rPr>
              <a:t>Диалог двух верховных жрецов — владеющих методологией познания — с целью выявления причин расхождения во мнениях и выработки общего им мнения, свободного от пороков двух исходных несовместимых мнений.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2636838"/>
            <a:ext cx="4464050" cy="1944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05" name="TextBox 10"/>
          <p:cNvSpPr txBox="1">
            <a:spLocks noChangeArrowheads="1"/>
          </p:cNvSpPr>
          <p:nvPr/>
        </p:nvSpPr>
        <p:spPr bwMode="auto">
          <a:xfrm>
            <a:off x="4932363" y="2659063"/>
            <a:ext cx="3887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Georgia" pitchFamily="18" charset="0"/>
              </a:rPr>
              <a:t>Программно-адаптивный модуль</a:t>
            </a:r>
            <a:br>
              <a:rPr lang="ru-RU">
                <a:latin typeface="Georgia" pitchFamily="18" charset="0"/>
              </a:rPr>
            </a:br>
            <a:r>
              <a:rPr lang="ru-RU">
                <a:latin typeface="Georgia" pitchFamily="18" charset="0"/>
              </a:rPr>
              <a:t>системы управления 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692275" y="4797425"/>
            <a:ext cx="5759450" cy="1079500"/>
          </a:xfrm>
          <a:prstGeom prst="wedgeRoundRectCallout">
            <a:avLst>
              <a:gd name="adj1" fmla="val -40379"/>
              <a:gd name="adj2" fmla="val -1121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>
                <a:solidFill>
                  <a:srgbClr val="FFFFFF"/>
                </a:solidFill>
                <a:cs typeface="Arial" charset="0"/>
              </a:rPr>
              <a:t>Модуль концептуальной власти: Предикторы 1 и 2 — две независимо работающие группы высшего жречества, осуществляющие прогностику и выработку концепции управления страной.</a:t>
            </a:r>
          </a:p>
        </p:txBody>
      </p:sp>
      <p:sp>
        <p:nvSpPr>
          <p:cNvPr id="5120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FFF3B2-A7BA-46C7-9F11-BF3475C2850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Группа 40"/>
          <p:cNvGrpSpPr>
            <a:grpSpLocks/>
          </p:cNvGrpSpPr>
          <p:nvPr/>
        </p:nvGrpSpPr>
        <p:grpSpPr bwMode="auto">
          <a:xfrm>
            <a:off x="123825" y="1744663"/>
            <a:ext cx="4508500" cy="2740025"/>
            <a:chOff x="1475684" y="1376771"/>
            <a:chExt cx="1685348" cy="274100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475684" y="1376771"/>
              <a:ext cx="1153633" cy="274100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i="1" dirty="0"/>
                <a:t>Исторически сложившаяся культура: наука, школа, художественные произведения, СМИ, общение людей, демонстрация образцов поведения</a:t>
              </a:r>
              <a:endParaRPr lang="ru-RU" i="1" dirty="0"/>
            </a:p>
          </p:txBody>
        </p:sp>
        <p:cxnSp>
          <p:nvCxnSpPr>
            <p:cNvPr id="9" name="Прямая со стрелкой 8"/>
            <p:cNvCxnSpPr>
              <a:stCxn id="5" idx="3"/>
              <a:endCxn id="7" idx="1"/>
            </p:cNvCxnSpPr>
            <p:nvPr/>
          </p:nvCxnSpPr>
          <p:spPr>
            <a:xfrm flipV="1">
              <a:off x="2629317" y="2124752"/>
              <a:ext cx="531715" cy="622523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8459788" cy="9286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dirty="0" err="1" smtClean="0">
                <a:latin typeface="+mj-lt"/>
              </a:rPr>
              <a:t>Иерофанты</a:t>
            </a:r>
            <a:r>
              <a:rPr lang="ru-RU" sz="2000" dirty="0" smtClean="0">
                <a:latin typeface="+mj-lt"/>
              </a:rPr>
              <a:t> Египта первыми поняли эту систему причинно-следственных связей и решили опираться на неё в политике — в глобальной политике как инструментом управления глобализацией</a:t>
            </a:r>
            <a:endParaRPr lang="ru-RU" sz="2000" dirty="0">
              <a:latin typeface="+mj-lt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4103254">
            <a:off x="4756150" y="1092200"/>
            <a:ext cx="722313" cy="4335463"/>
          </a:xfrm>
          <a:prstGeom prst="downArrow">
            <a:avLst>
              <a:gd name="adj1" fmla="val 50000"/>
              <a:gd name="adj2" fmla="val 589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ё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07950" y="1069975"/>
            <a:ext cx="4510088" cy="4000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/>
              <a:t>Оказало </a:t>
            </a:r>
            <a:r>
              <a:rPr lang="ru-RU" sz="2000" i="1" dirty="0"/>
              <a:t>воздействие в прошлом</a:t>
            </a:r>
            <a:endParaRPr lang="ru-RU" sz="2000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39700" y="5373688"/>
            <a:ext cx="2305050" cy="1025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Происходит </a:t>
            </a:r>
            <a:br>
              <a:rPr lang="ru-RU" sz="2000" dirty="0"/>
            </a:br>
            <a:r>
              <a:rPr lang="ru-RU" sz="2000" dirty="0"/>
              <a:t>в настоящее время</a:t>
            </a:r>
          </a:p>
        </p:txBody>
      </p:sp>
      <p:grpSp>
        <p:nvGrpSpPr>
          <p:cNvPr id="52230" name="Группа 2"/>
          <p:cNvGrpSpPr>
            <a:grpSpLocks/>
          </p:cNvGrpSpPr>
          <p:nvPr/>
        </p:nvGrpSpPr>
        <p:grpSpPr bwMode="auto">
          <a:xfrm>
            <a:off x="2554288" y="1060450"/>
            <a:ext cx="6521450" cy="5540375"/>
            <a:chOff x="3574008" y="700526"/>
            <a:chExt cx="6520555" cy="55409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8078715" y="700526"/>
              <a:ext cx="2015848" cy="1871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включая </a:t>
              </a:r>
              <a:br>
                <a:rPr lang="ru-RU" dirty="0"/>
              </a:br>
              <a:r>
                <a:rPr lang="ru-RU" dirty="0"/>
                <a:t>и управленцев </a:t>
              </a:r>
              <a:br>
                <a:rPr lang="ru-RU" dirty="0"/>
              </a:br>
              <a:r>
                <a:rPr lang="ru-RU" dirty="0"/>
                <a:t>в органах государственной власти </a:t>
              </a:r>
              <a:br>
                <a:rPr lang="ru-RU" dirty="0"/>
              </a:br>
              <a:r>
                <a:rPr lang="ru-RU" dirty="0"/>
                <a:t>и в бизнесе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651760" y="1197464"/>
              <a:ext cx="2015848" cy="18718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Нравственность, интеллект, миропонимание всех и каждого </a:t>
              </a:r>
              <a:br>
                <a:rPr lang="ru-RU" dirty="0"/>
              </a:br>
              <a:r>
                <a:rPr lang="ru-RU" dirty="0"/>
                <a:t>в новых поколениях,</a:t>
              </a:r>
              <a:endParaRPr lang="ru-RU" dirty="0"/>
            </a:p>
          </p:txBody>
        </p:sp>
        <p:sp>
          <p:nvSpPr>
            <p:cNvPr id="16" name="Стрелка углом вверх 15"/>
            <p:cNvSpPr/>
            <p:nvPr/>
          </p:nvSpPr>
          <p:spPr>
            <a:xfrm>
              <a:off x="5785092" y="3069315"/>
              <a:ext cx="731738" cy="2448172"/>
            </a:xfrm>
            <a:prstGeom prst="bentUpArrow">
              <a:avLst>
                <a:gd name="adj1" fmla="val 25000"/>
                <a:gd name="adj2" fmla="val 25379"/>
                <a:gd name="adj3" fmla="val 2651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6808889" y="3069315"/>
              <a:ext cx="341265" cy="18718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ьная выноска 19"/>
            <p:cNvSpPr/>
            <p:nvPr/>
          </p:nvSpPr>
          <p:spPr>
            <a:xfrm>
              <a:off x="7150154" y="3220143"/>
              <a:ext cx="1885691" cy="1433657"/>
            </a:xfrm>
            <a:prstGeom prst="wedgeEllipseCallout">
              <a:avLst>
                <a:gd name="adj1" fmla="val -59857"/>
                <a:gd name="adj2" fmla="val -1406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700" dirty="0"/>
                <a:t>Поведение</a:t>
              </a:r>
              <a:br>
                <a:rPr lang="ru-RU" sz="1700" dirty="0"/>
              </a:br>
              <a:r>
                <a:rPr lang="ru-RU" sz="1700" dirty="0"/>
                <a:t>членов общества</a:t>
              </a:r>
              <a:endParaRPr lang="ru-RU" sz="1700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574008" y="4512499"/>
              <a:ext cx="2522191" cy="17289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Поток житейской информации</a:t>
              </a:r>
              <a:endParaRPr lang="ru-RU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548233" y="4941168"/>
              <a:ext cx="2376264" cy="90263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/>
                <a:t>Будущее </a:t>
              </a:r>
              <a:br>
                <a:rPr lang="ru-RU" b="1" dirty="0"/>
              </a:br>
              <a:r>
                <a:rPr lang="ru-RU" b="1" dirty="0"/>
                <a:t>качество </a:t>
              </a:r>
              <a:r>
                <a:rPr lang="ru-RU" b="1" dirty="0"/>
                <a:t>жизни общества</a:t>
              </a:r>
              <a:endParaRPr lang="ru-RU" b="1" dirty="0"/>
            </a:p>
          </p:txBody>
        </p:sp>
      </p:grpSp>
      <p:sp>
        <p:nvSpPr>
          <p:cNvPr id="2" name="TextBox 1"/>
          <p:cNvSpPr txBox="1"/>
          <p:nvPr/>
        </p:nvSpPr>
        <p:spPr>
          <a:xfrm rot="20109418">
            <a:off x="3114675" y="2308225"/>
            <a:ext cx="16129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формируют</a:t>
            </a:r>
            <a:endParaRPr lang="ru-RU" i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5145354">
            <a:off x="6646069" y="1766094"/>
            <a:ext cx="400050" cy="439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857336">
            <a:off x="7645400" y="2846388"/>
            <a:ext cx="869950" cy="26844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rot="874831">
            <a:off x="7835819" y="2925008"/>
            <a:ext cx="553998" cy="1983429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  <a:cs typeface="+mn-cs"/>
              </a:rPr>
              <a:t>Управление</a:t>
            </a:r>
            <a:endParaRPr lang="ru-RU" sz="2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2235" name="TextBox 5"/>
          <p:cNvSpPr txBox="1">
            <a:spLocks noChangeArrowheads="1"/>
          </p:cNvSpPr>
          <p:nvPr/>
        </p:nvSpPr>
        <p:spPr bwMode="auto">
          <a:xfrm rot="-1323341">
            <a:off x="3419475" y="3074988"/>
            <a:ext cx="145732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Georgia" pitchFamily="18" charset="0"/>
              </a:rPr>
              <a:t>Культурная</a:t>
            </a:r>
            <a:br>
              <a:rPr lang="ru-RU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40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40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40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400">
                <a:solidFill>
                  <a:srgbClr val="FF0000"/>
                </a:solidFill>
                <a:latin typeface="Georgia" pitchFamily="18" charset="0"/>
              </a:rPr>
            </a:br>
            <a:r>
              <a:rPr lang="ru-RU">
                <a:solidFill>
                  <a:srgbClr val="FF0000"/>
                </a:solidFill>
                <a:latin typeface="Georgia" pitchFamily="18" charset="0"/>
              </a:rPr>
              <a:t> политика</a:t>
            </a:r>
            <a:br>
              <a:rPr lang="ru-RU">
                <a:solidFill>
                  <a:srgbClr val="FF0000"/>
                </a:solidFill>
                <a:latin typeface="Georgia" pitchFamily="18" charset="0"/>
              </a:rPr>
            </a:br>
            <a:r>
              <a:rPr lang="ru-RU">
                <a:solidFill>
                  <a:srgbClr val="FF0000"/>
                </a:solidFill>
                <a:latin typeface="Georgia" pitchFamily="18" charset="0"/>
              </a:rPr>
              <a:t>государства</a:t>
            </a:r>
          </a:p>
        </p:txBody>
      </p:sp>
      <p:sp>
        <p:nvSpPr>
          <p:cNvPr id="52236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4C42E0-5569-4D12-A526-EC93284733B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651500" y="1196975"/>
            <a:ext cx="2016125" cy="187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Миропонимание и интеллект носителей государственной власти</a:t>
            </a:r>
            <a:endParaRPr lang="ru-RU" dirty="0"/>
          </a:p>
        </p:txBody>
      </p:sp>
      <p:grpSp>
        <p:nvGrpSpPr>
          <p:cNvPr id="53250" name="Группа 40"/>
          <p:cNvGrpSpPr>
            <a:grpSpLocks/>
          </p:cNvGrpSpPr>
          <p:nvPr/>
        </p:nvGrpSpPr>
        <p:grpSpPr bwMode="auto">
          <a:xfrm>
            <a:off x="755650" y="1773238"/>
            <a:ext cx="4895850" cy="1079500"/>
            <a:chOff x="755576" y="1376772"/>
            <a:chExt cx="4896544" cy="108012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55576" y="1376772"/>
              <a:ext cx="1152688" cy="108012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i="1" dirty="0"/>
                <a:t>Наука</a:t>
              </a:r>
              <a:endParaRPr lang="ru-RU" i="1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59366" y="1430778"/>
              <a:ext cx="1729032" cy="9721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i="1" dirty="0"/>
                <a:t>Система образования</a:t>
              </a:r>
              <a:endParaRPr lang="ru-RU" i="1" dirty="0"/>
            </a:p>
          </p:txBody>
        </p:sp>
        <p:cxnSp>
          <p:nvCxnSpPr>
            <p:cNvPr id="9" name="Прямая со стрелкой 8"/>
            <p:cNvCxnSpPr>
              <a:stCxn id="5" idx="3"/>
              <a:endCxn id="6" idx="1"/>
            </p:cNvCxnSpPr>
            <p:nvPr/>
          </p:nvCxnSpPr>
          <p:spPr>
            <a:xfrm>
              <a:off x="1908264" y="1916832"/>
              <a:ext cx="1151101" cy="0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4788398" y="1994664"/>
              <a:ext cx="863722" cy="0"/>
            </a:xfrm>
            <a:prstGeom prst="straightConnector1">
              <a:avLst/>
            </a:prstGeom>
            <a:ln w="5715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Стрелка углом вверх 15"/>
          <p:cNvSpPr/>
          <p:nvPr/>
        </p:nvSpPr>
        <p:spPr>
          <a:xfrm>
            <a:off x="5784850" y="3068638"/>
            <a:ext cx="731838" cy="1008062"/>
          </a:xfrm>
          <a:prstGeom prst="bentUpArrow">
            <a:avLst>
              <a:gd name="adj1" fmla="val 25000"/>
              <a:gd name="adj2" fmla="val 25379"/>
              <a:gd name="adj3" fmla="val 26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659563" y="3068638"/>
            <a:ext cx="341312" cy="158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ьная выноска 19"/>
          <p:cNvSpPr/>
          <p:nvPr/>
        </p:nvSpPr>
        <p:spPr>
          <a:xfrm>
            <a:off x="7164388" y="3068638"/>
            <a:ext cx="1871662" cy="1476375"/>
          </a:xfrm>
          <a:prstGeom prst="wedgeEllipseCallout">
            <a:avLst>
              <a:gd name="adj1" fmla="val -65027"/>
              <a:gd name="adj2" fmla="val -1406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Управлен-ческие</a:t>
            </a:r>
            <a:r>
              <a:rPr lang="ru-RU" dirty="0"/>
              <a:t> решения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3563938" y="3068638"/>
            <a:ext cx="2522537" cy="1728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Оперативная информация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00013" y="4889500"/>
            <a:ext cx="8988425" cy="19383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Статистическая предопределённость </a:t>
            </a:r>
            <a:br>
              <a:rPr lang="ru-RU" sz="2400" dirty="0"/>
            </a:br>
            <a:r>
              <a:rPr lang="ru-RU" sz="2400" dirty="0"/>
              <a:t>результатов: </a:t>
            </a:r>
            <a:br>
              <a:rPr lang="ru-RU" sz="2400" dirty="0"/>
            </a:br>
            <a:r>
              <a:rPr lang="ru-RU" sz="2400" dirty="0">
                <a:solidFill>
                  <a:srgbClr val="FFFF00"/>
                </a:solidFill>
              </a:rPr>
              <a:t>- одна наука – один спектр решений и одно качество жизни;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/>
              <a:t>- другая </a:t>
            </a:r>
            <a:r>
              <a:rPr lang="ru-RU" sz="2400" dirty="0">
                <a:solidFill>
                  <a:srgbClr val="FFFF00"/>
                </a:solidFill>
              </a:rPr>
              <a:t>по содержанию </a:t>
            </a:r>
            <a:r>
              <a:rPr lang="ru-RU" sz="2400" dirty="0"/>
              <a:t>наука – другой спектр </a:t>
            </a:r>
            <a:br>
              <a:rPr lang="ru-RU" sz="2400" dirty="0"/>
            </a:br>
            <a:r>
              <a:rPr lang="ru-RU" sz="2400" dirty="0"/>
              <a:t>управленческих  решений и другое  качество  жизни.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55650" y="1112838"/>
            <a:ext cx="4032250" cy="3698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Оказало воздействие в прошлом</a:t>
            </a:r>
            <a:endParaRPr lang="ru-RU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42988" y="3349625"/>
            <a:ext cx="2305050" cy="882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Происходит </a:t>
            </a:r>
            <a:br>
              <a:rPr lang="ru-RU" dirty="0"/>
            </a:br>
            <a:r>
              <a:rPr lang="ru-RU" dirty="0"/>
              <a:t>в настоящее время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516216" y="4658918"/>
            <a:ext cx="2376264" cy="6422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Будущее </a:t>
            </a:r>
            <a:br>
              <a:rPr lang="ru-RU" b="1" dirty="0"/>
            </a:br>
            <a:r>
              <a:rPr lang="ru-RU" b="1" dirty="0"/>
              <a:t>качество жизни</a:t>
            </a:r>
            <a:endParaRPr lang="ru-RU" b="1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0"/>
            <a:ext cx="8459788" cy="9286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dirty="0" err="1" smtClean="0">
                <a:latin typeface="+mj-lt"/>
              </a:rPr>
              <a:t>Иерофанты</a:t>
            </a:r>
            <a:r>
              <a:rPr lang="ru-RU" sz="2000" dirty="0" smtClean="0">
                <a:latin typeface="+mj-lt"/>
              </a:rPr>
              <a:t> Египта первыми поняли эту систему причинно-следственных связей и решили опираться на неё в политике — </a:t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>
                <a:latin typeface="+mj-lt"/>
              </a:rPr>
              <a:t>в управлении как бы суверенными государствами</a:t>
            </a:r>
            <a:endParaRPr lang="ru-RU" sz="2000" dirty="0">
              <a:latin typeface="+mj-lt"/>
            </a:endParaRPr>
          </a:p>
        </p:txBody>
      </p:sp>
      <p:sp>
        <p:nvSpPr>
          <p:cNvPr id="5326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3655A5-DFFC-4343-8240-B91BDB0092A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2"/>
          <p:cNvSpPr>
            <a:spLocks noGrp="1"/>
          </p:cNvSpPr>
          <p:nvPr>
            <p:ph idx="1"/>
          </p:nvPr>
        </p:nvSpPr>
        <p:spPr>
          <a:xfrm>
            <a:off x="1042988" y="1268413"/>
            <a:ext cx="7058025" cy="5400675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623888" indent="-514350" fontAlgn="auto">
              <a:spcAft>
                <a:spcPts val="0"/>
              </a:spcAft>
              <a:buClr>
                <a:schemeClr val="accent3"/>
              </a:buClr>
              <a:buFont typeface="Trebuchet MS" pitchFamily="34" charset="0"/>
              <a:buAutoNum type="arabicPeriod"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Методологический</a:t>
            </a:r>
            <a:r>
              <a:rPr lang="ru-RU" sz="2400" dirty="0" smtClean="0"/>
              <a:t>:  методология познания и творчества – гносеология.</a:t>
            </a:r>
          </a:p>
          <a:p>
            <a:pPr marL="623888" indent="-514350" fontAlgn="auto">
              <a:spcAft>
                <a:spcPts val="0"/>
              </a:spcAft>
              <a:buClr>
                <a:schemeClr val="accent3"/>
              </a:buClr>
              <a:buFont typeface="Trebuchet MS" pitchFamily="34" charset="0"/>
              <a:buAutoNum type="arabicPeriod"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Историко-алгоритмический</a:t>
            </a:r>
            <a:r>
              <a:rPr lang="ru-RU" sz="2400" dirty="0" smtClean="0"/>
              <a:t>: хронология, событий, поскольку в хронологии выражается </a:t>
            </a:r>
            <a:r>
              <a:rPr lang="ru-RU" sz="2400" dirty="0" err="1" smtClean="0"/>
              <a:t>алгоритмичность</a:t>
            </a:r>
            <a:r>
              <a:rPr lang="ru-RU" sz="2400" dirty="0" smtClean="0"/>
              <a:t> истории.</a:t>
            </a:r>
          </a:p>
          <a:p>
            <a:pPr marL="623888" indent="-514350" fontAlgn="auto">
              <a:spcAft>
                <a:spcPts val="0"/>
              </a:spcAft>
              <a:buClr>
                <a:schemeClr val="accent3"/>
              </a:buClr>
              <a:buFont typeface="Trebuchet MS" pitchFamily="34" charset="0"/>
              <a:buAutoNum type="arabicPeriod"/>
              <a:defRPr/>
            </a:pPr>
            <a:r>
              <a:rPr lang="ru-RU" sz="2400" dirty="0" err="1" smtClean="0">
                <a:solidFill>
                  <a:srgbClr val="FF0000"/>
                </a:solidFill>
              </a:rPr>
              <a:t>Фактологический</a:t>
            </a:r>
            <a:r>
              <a:rPr lang="ru-RU" sz="2400" dirty="0" smtClean="0"/>
              <a:t>: идеологии, вероучения, теории науки и </a:t>
            </a:r>
            <a:r>
              <a:rPr lang="ru-RU" sz="2400" dirty="0" err="1" smtClean="0"/>
              <a:t>фактология</a:t>
            </a:r>
            <a:r>
              <a:rPr lang="ru-RU" sz="2400" dirty="0" smtClean="0"/>
              <a:t> всех отраслей знаний.</a:t>
            </a:r>
          </a:p>
          <a:p>
            <a:pPr marL="623888" indent="-514350" fontAlgn="auto">
              <a:spcAft>
                <a:spcPts val="0"/>
              </a:spcAft>
              <a:buClr>
                <a:schemeClr val="accent3"/>
              </a:buClr>
              <a:buFont typeface="Trebuchet MS" pitchFamily="34" charset="0"/>
              <a:buAutoNum type="arabicPeriod"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Финансовый</a:t>
            </a:r>
            <a:r>
              <a:rPr lang="ru-RU" sz="2400" dirty="0" smtClean="0"/>
              <a:t>: деньги и весь финансовый инструментарий.</a:t>
            </a:r>
          </a:p>
          <a:p>
            <a:pPr marL="623888" indent="-514350" fontAlgn="auto">
              <a:spcAft>
                <a:spcPts val="0"/>
              </a:spcAft>
              <a:buClr>
                <a:schemeClr val="accent3"/>
              </a:buClr>
              <a:buFont typeface="Trebuchet MS" pitchFamily="34" charset="0"/>
              <a:buAutoNum type="arabicPeriod"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Генетический</a:t>
            </a:r>
            <a:r>
              <a:rPr lang="ru-RU" sz="2400" dirty="0" smtClean="0"/>
              <a:t>: средства воздействия на генетику: </a:t>
            </a:r>
            <a:r>
              <a:rPr lang="ru-RU" sz="2400" dirty="0" smtClean="0">
                <a:solidFill>
                  <a:schemeClr val="accent1"/>
                </a:solidFill>
              </a:rPr>
              <a:t>в негатив – алкоголь, табак и пр.</a:t>
            </a:r>
            <a:r>
              <a:rPr lang="ru-RU" sz="2400" dirty="0" smtClean="0"/>
              <a:t>; 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в позитив – здоровый образ жизни</a:t>
            </a:r>
            <a:r>
              <a:rPr lang="ru-RU" sz="2400" dirty="0" smtClean="0"/>
              <a:t>.</a:t>
            </a:r>
          </a:p>
          <a:p>
            <a:pPr marL="623888" indent="-514350" fontAlgn="auto">
              <a:spcAft>
                <a:spcPts val="0"/>
              </a:spcAft>
              <a:buClr>
                <a:schemeClr val="accent3"/>
              </a:buClr>
              <a:buFont typeface="Trebuchet MS" pitchFamily="34" charset="0"/>
              <a:buAutoNum type="arabicPeriod"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Силовой</a:t>
            </a:r>
            <a:r>
              <a:rPr lang="ru-RU" sz="2400" dirty="0" smtClean="0"/>
              <a:t>: оружие в общепринятом понимании.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32813" cy="105251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err="1" smtClean="0">
                <a:latin typeface="+mj-lt"/>
              </a:rPr>
              <a:t>Иерофанты</a:t>
            </a:r>
            <a:r>
              <a:rPr lang="ru-RU" sz="2000" dirty="0" smtClean="0">
                <a:latin typeface="+mj-lt"/>
              </a:rPr>
              <a:t> Египта первыми поняли, что это — арсенал, и устремились к мировому господству от имени Бога и помимо Бога, </a:t>
            </a:r>
            <a:r>
              <a:rPr lang="ru-RU" sz="2000" dirty="0" smtClean="0">
                <a:solidFill>
                  <a:srgbClr val="FFFF00"/>
                </a:solidFill>
                <a:latin typeface="+mj-lt"/>
              </a:rPr>
              <a:t>сохраняя за собой монополию на гносеологию </a:t>
            </a:r>
            <a:endParaRPr lang="ru-RU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107950" y="1412875"/>
            <a:ext cx="1079500" cy="4824413"/>
          </a:xfrm>
          <a:prstGeom prst="upArrow">
            <a:avLst>
              <a:gd name="adj1" fmla="val 50000"/>
              <a:gd name="adj2" fmla="val 88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956550" y="1268413"/>
            <a:ext cx="1008063" cy="4968875"/>
          </a:xfrm>
          <a:prstGeom prst="downArrow">
            <a:avLst>
              <a:gd name="adj1" fmla="val 50000"/>
              <a:gd name="adj2" fmla="val 81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9010" y="1844822"/>
            <a:ext cx="553998" cy="424847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  <a:cs typeface="+mn-cs"/>
              </a:rPr>
              <a:t>Необратимость </a:t>
            </a:r>
            <a:r>
              <a:rPr lang="ru-RU" sz="2400" dirty="0">
                <a:solidFill>
                  <a:schemeClr val="bg1"/>
                </a:solidFill>
                <a:latin typeface="+mn-lt"/>
                <a:cs typeface="+mn-cs"/>
              </a:rPr>
              <a:t> результата </a:t>
            </a:r>
            <a:endParaRPr lang="ru-RU" sz="2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2400" y="1844823"/>
            <a:ext cx="553998" cy="324036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n-lt"/>
                <a:cs typeface="+mn-cs"/>
              </a:rPr>
              <a:t>Быстродействие</a:t>
            </a:r>
          </a:p>
        </p:txBody>
      </p:sp>
      <p:sp>
        <p:nvSpPr>
          <p:cNvPr id="542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DC35-2536-455E-8A7E-7278EBF17B2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8532813" cy="79851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Факты, которые «не лезут» в культовый исторический миф, — 1: то, чего не может быть…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7410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865188"/>
            <a:ext cx="34925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10"/>
          <p:cNvSpPr txBox="1">
            <a:spLocks noChangeArrowheads="1"/>
          </p:cNvSpPr>
          <p:nvPr/>
        </p:nvSpPr>
        <p:spPr bwMode="auto">
          <a:xfrm>
            <a:off x="0" y="5654675"/>
            <a:ext cx="4211638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Georgia" pitchFamily="18" charset="0"/>
              </a:rPr>
              <a:t>Журнал «Техника – молодёжи» № 5, 1969. Шпили на Луне – размещение зеркально по отношению к размеще-нию комплекса пирамид в Гизе.</a:t>
            </a:r>
          </a:p>
        </p:txBody>
      </p:sp>
      <p:sp>
        <p:nvSpPr>
          <p:cNvPr id="17412" name="TextBox 11"/>
          <p:cNvSpPr txBox="1">
            <a:spLocks noChangeArrowheads="1"/>
          </p:cNvSpPr>
          <p:nvPr/>
        </p:nvSpPr>
        <p:spPr bwMode="auto">
          <a:xfrm>
            <a:off x="4356100" y="5380038"/>
            <a:ext cx="4787900" cy="1477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Georgia" pitchFamily="18" charset="0"/>
              </a:rPr>
              <a:t>Одна из нескольких средневековых карт </a:t>
            </a:r>
            <a:br>
              <a:rPr lang="ru-RU">
                <a:latin typeface="Georgia" pitchFamily="18" charset="0"/>
              </a:rPr>
            </a:br>
            <a:r>
              <a:rPr lang="ru-RU">
                <a:latin typeface="Georgia" pitchFamily="18" charset="0"/>
              </a:rPr>
              <a:t>с изображением ещё не открытых к тому времени: Антарктиды </a:t>
            </a:r>
            <a:r>
              <a:rPr lang="ru-RU">
                <a:solidFill>
                  <a:srgbClr val="FF0000"/>
                </a:solidFill>
                <a:latin typeface="Georgia" pitchFamily="18" charset="0"/>
              </a:rPr>
              <a:t>(показана без ледя-ного панциря)</a:t>
            </a:r>
            <a:r>
              <a:rPr lang="ru-RU">
                <a:latin typeface="Georgia" pitchFamily="18" charset="0"/>
              </a:rPr>
              <a:t>, Австралии и Южной Аме-рики с проливами Дрейка и Магеллана.</a:t>
            </a:r>
          </a:p>
        </p:txBody>
      </p:sp>
      <p:sp>
        <p:nvSpPr>
          <p:cNvPr id="17413" name="TextBox 12"/>
          <p:cNvSpPr txBox="1">
            <a:spLocks noChangeArrowheads="1"/>
          </p:cNvSpPr>
          <p:nvPr/>
        </p:nvSpPr>
        <p:spPr bwMode="auto">
          <a:xfrm>
            <a:off x="3203575" y="692150"/>
            <a:ext cx="5040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Georgia" pitchFamily="18" charset="0"/>
              </a:rPr>
              <a:t>Откуда это?</a:t>
            </a:r>
          </a:p>
        </p:txBody>
      </p:sp>
      <p:pic>
        <p:nvPicPr>
          <p:cNvPr id="17414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382713"/>
            <a:ext cx="490378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9C23F4-8AFE-4B68-BC00-88AEF7098AF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87692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109538" indent="0" algn="just">
              <a:buFont typeface="Georgia" pitchFamily="18" charset="0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Часть 1: </a:t>
            </a:r>
            <a:r>
              <a:rPr lang="en-US" sz="1800" b="1" smtClean="0">
                <a:solidFill>
                  <a:srgbClr val="FF0000"/>
                </a:solidFill>
              </a:rPr>
              <a:t> </a:t>
            </a:r>
            <a:r>
              <a:rPr lang="ru-RU" sz="1800" b="1" smtClean="0">
                <a:solidFill>
                  <a:srgbClr val="FF0000"/>
                </a:solidFill>
              </a:rPr>
              <a:t>иудеям — программа «господства» в режиме «зомби»</a:t>
            </a:r>
          </a:p>
          <a:p>
            <a:pPr marL="109538" indent="0" algn="just">
              <a:buFont typeface="Georgia" pitchFamily="18" charset="0"/>
              <a:buNone/>
            </a:pPr>
            <a:r>
              <a:rPr lang="ru-RU" sz="1800" b="1" smtClean="0"/>
              <a:t>«Не отдавай в рост брату твоему</a:t>
            </a:r>
            <a:r>
              <a:rPr lang="ru-RU" sz="1800" smtClean="0"/>
              <a:t> </a:t>
            </a:r>
            <a:r>
              <a:rPr lang="ru-RU" sz="1800" b="1" smtClean="0"/>
              <a:t>ни серебра, ни хлеба, ни чего-либо другого, что возможно отдавать в рост; иноземцу</a:t>
            </a:r>
            <a:r>
              <a:rPr lang="ru-RU" sz="1800" smtClean="0"/>
              <a:t> </a:t>
            </a:r>
            <a:r>
              <a:rPr lang="ru-RU" sz="1800" i="1" smtClean="0"/>
              <a:t>(т.е. не иудею)</a:t>
            </a:r>
            <a:r>
              <a:rPr lang="ru-RU" sz="1800" smtClean="0"/>
              <a:t> </a:t>
            </a:r>
            <a:r>
              <a:rPr lang="ru-RU" sz="1800" b="1" smtClean="0"/>
              <a:t>отдавай в рост, чтобы господь бог твой благословил тебя во всём, что делается руками твоими на земле, в которую ты идёшь, чтобы овладеть ею»</a:t>
            </a:r>
            <a:r>
              <a:rPr lang="ru-RU" sz="1800" i="1" smtClean="0"/>
              <a:t>, </a:t>
            </a:r>
            <a:r>
              <a:rPr lang="ru-RU" sz="1800" smtClean="0"/>
              <a:t>— Второзаконие, 23:19, 20. </a:t>
            </a:r>
            <a:r>
              <a:rPr lang="ru-RU" sz="1800" b="1" smtClean="0"/>
              <a:t>«…и будешь давать взаймы многим народам, а сам не будешь брать взаймы [и будешь господствовать над многими народами, а они над тобой господствовать не будут].</a:t>
            </a:r>
            <a:r>
              <a:rPr lang="ru-RU" sz="1800" smtClean="0"/>
              <a:t> </a:t>
            </a:r>
            <a:r>
              <a:rPr lang="ru-RU" sz="1800" b="1" smtClean="0"/>
              <a:t>Сделает тебя господь [бог твой] главою, а не хвостом, и будешь только на высоте, а не будешь внизу, если будешь повиноваться заповедям господа бога твоего, которые заповедую тебе сегодня хранить и исполнять, и не отступишь от всех слов, которые заповедую вам сегодня, ни направо ни налево, чтобы идти во след иных богов и служить им»</a:t>
            </a:r>
            <a:r>
              <a:rPr lang="ru-RU" sz="1800" smtClean="0"/>
              <a:t>, — Второзаконие, 28:12 — 14. </a:t>
            </a:r>
            <a:r>
              <a:rPr lang="ru-RU" sz="1800" b="1" smtClean="0"/>
              <a:t>«Тогда сыновья иноземцев</a:t>
            </a:r>
            <a:r>
              <a:rPr lang="ru-RU" sz="1800" smtClean="0"/>
              <a:t> </a:t>
            </a:r>
            <a:r>
              <a:rPr lang="ru-RU" sz="1800" b="1" smtClean="0"/>
              <a:t>будут строить стены твои; ибо во гневе моём я поражал тебя, но в благоволении моем буду милостив к тебе. И будут отверзты врата твои, не будут затворяться ни днём, ни ночью, что­бы бы­ло приносимо к тебе достояние народов и приводимы были цари их. Ибо народы и царства, которые не захотят служить тебе, погибнут, и такие народы совершенно истребятся»</a:t>
            </a:r>
            <a:r>
              <a:rPr lang="ru-RU" sz="1800" smtClean="0"/>
              <a:t>, — Исаия, 60:10 — 12. </a:t>
            </a:r>
          </a:p>
          <a:p>
            <a:pPr marL="109538" indent="0" algn="just">
              <a:buFont typeface="Georgia" pitchFamily="18" charset="0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Для реализации именно этого необходимы иудейские диаспоры.</a:t>
            </a:r>
          </a:p>
          <a:p>
            <a:pPr marL="109538" indent="0" algn="just">
              <a:buFont typeface="Georgia" pitchFamily="18" charset="0"/>
              <a:buNone/>
            </a:pPr>
            <a:endParaRPr lang="ru-RU" sz="180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32813" cy="105251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+mj-lt"/>
              </a:rPr>
              <a:t>Концепция глобализации как войны за мировое господство на основе целесообразной модификации самобытных культур народов как информационно-алгоритмических систем.</a:t>
            </a:r>
            <a:endParaRPr lang="ru-RU" sz="2000" dirty="0">
              <a:latin typeface="+mj-lt"/>
            </a:endParaRPr>
          </a:p>
        </p:txBody>
      </p:sp>
      <p:sp>
        <p:nvSpPr>
          <p:cNvPr id="5529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B913D9-EF0D-479C-9387-4C03B4EFA9A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7134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109538" indent="0" algn="just">
              <a:buFont typeface="Georgia" pitchFamily="18" charset="0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Часть 2: христианам — программа  подчинения господству над ними </a:t>
            </a:r>
            <a:br>
              <a:rPr lang="ru-RU" sz="1800" b="1" smtClean="0">
                <a:solidFill>
                  <a:srgbClr val="FF0000"/>
                </a:solidFill>
              </a:rPr>
            </a:br>
            <a:r>
              <a:rPr lang="ru-RU" sz="1800" b="1" smtClean="0">
                <a:solidFill>
                  <a:srgbClr val="FF0000"/>
                </a:solidFill>
              </a:rPr>
              <a:t>в режиме «зомби»</a:t>
            </a:r>
          </a:p>
          <a:p>
            <a:pPr marL="109538" indent="0" algn="just">
              <a:buFont typeface="Georgia" pitchFamily="18" charset="0"/>
              <a:buNone/>
            </a:pPr>
            <a:r>
              <a:rPr lang="ru-RU" sz="1800" b="1" smtClean="0"/>
              <a:t>«Не думайте, что Я пришёл нарушить закон или пророков. Не нарушить пришёл Я, но исполнить. Истинно говорю вам: доколе не прейдёт небо и земля, ни одна иота или ни одна черта не прейдёт из закона, пока не исполнится всё»</a:t>
            </a:r>
            <a:r>
              <a:rPr lang="ru-RU" sz="1800" smtClean="0"/>
              <a:t>, — Матфей, 5:17, 18.</a:t>
            </a:r>
          </a:p>
          <a:p>
            <a:pPr marL="109538" indent="0" algn="just">
              <a:buFont typeface="Georgia" pitchFamily="18" charset="0"/>
              <a:buNone/>
            </a:pPr>
            <a:r>
              <a:rPr lang="ru-RU" sz="1800" b="1" smtClean="0"/>
              <a:t>«… не противься злому. Но кто ударит тебя в правую щёку твою, обрати к нему и другую; и кто захочет судиться с тобой и взять у тебя рубашку, отдай ему и верхнюю одежду»</a:t>
            </a:r>
            <a:r>
              <a:rPr lang="ru-RU" sz="1800" smtClean="0"/>
              <a:t>, — Матфей, гл. 5:39, 40. </a:t>
            </a:r>
            <a:r>
              <a:rPr lang="ru-RU" sz="1800" b="1" smtClean="0"/>
              <a:t>«Не судите, да не судимы будете»</a:t>
            </a:r>
            <a:r>
              <a:rPr lang="ru-RU" sz="1800" smtClean="0"/>
              <a:t> (т.е. решать, что есть Добро, а что Зло в конкретике жизни вы не в праве, и потому не противьтесь ничему), — Матфей, 7:1. </a:t>
            </a:r>
            <a:r>
              <a:rPr lang="ru-RU" sz="1800" b="1" smtClean="0"/>
              <a:t>«Рабы, повинуйтесь господам…»</a:t>
            </a:r>
            <a:r>
              <a:rPr lang="ru-RU" sz="1800" smtClean="0"/>
              <a:t> — апостол Павел, К Ефесянам, 6:5; </a:t>
            </a:r>
            <a:r>
              <a:rPr lang="ru-RU" sz="1800" b="1" smtClean="0"/>
              <a:t>«18. Слуги, со всяким страхом повинуйтесь господам, не только добрым и кротким, но и суровым. 19. Ибо то угодно Богу, если кто, помышляя о Боге, переносит скорби, страдая несправедливо»</a:t>
            </a:r>
            <a:r>
              <a:rPr lang="ru-RU" sz="1800" smtClean="0"/>
              <a:t> — 1‑е послание апостола Петра, гл. 2.</a:t>
            </a:r>
          </a:p>
          <a:p>
            <a:pPr marL="109538" indent="0" algn="just">
              <a:buFont typeface="Georgia" pitchFamily="18" charset="0"/>
              <a:buNone/>
            </a:pPr>
            <a:endParaRPr lang="ru-RU" sz="180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32813" cy="105251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+mj-lt"/>
              </a:rPr>
              <a:t>Концепция глобализации как войны за мировое господство на основе целесообразной модификации самобытных культур народов как информационно-алгоритмических систем.</a:t>
            </a:r>
            <a:endParaRPr lang="ru-RU" sz="2000" dirty="0">
              <a:latin typeface="+mj-lt"/>
            </a:endParaRPr>
          </a:p>
        </p:txBody>
      </p:sp>
      <p:sp>
        <p:nvSpPr>
          <p:cNvPr id="5632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39B278-8CFF-4706-94EE-2F67C1A58C8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7134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10953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Результат воздействия Библии на «зомби» обеих разновидностей —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из письма П.А. Флоренского </a:t>
            </a:r>
            <a:r>
              <a:rPr lang="ru-RU" sz="1800" b="1" dirty="0" err="1" smtClean="0">
                <a:solidFill>
                  <a:srgbClr val="FF0000"/>
                </a:solidFill>
              </a:rPr>
              <a:t>В.В</a:t>
            </a:r>
            <a:r>
              <a:rPr lang="ru-RU" sz="1800" b="1" dirty="0" smtClean="0">
                <a:solidFill>
                  <a:srgbClr val="FF0000"/>
                </a:solidFill>
              </a:rPr>
              <a:t>. Розанову </a:t>
            </a:r>
            <a:r>
              <a:rPr lang="ru-RU" sz="1800" b="1" dirty="0">
                <a:solidFill>
                  <a:srgbClr val="FF0000"/>
                </a:solidFill>
              </a:rPr>
              <a:t>26 октября 1913 </a:t>
            </a:r>
            <a:r>
              <a:rPr lang="ru-RU" sz="1800" b="1" dirty="0" smtClean="0">
                <a:solidFill>
                  <a:srgbClr val="FF0000"/>
                </a:solidFill>
              </a:rPr>
              <a:t>года:</a:t>
            </a:r>
          </a:p>
          <a:p>
            <a:pPr marL="109728" indent="0" fontAlgn="auto" hangingPunct="0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800" dirty="0"/>
              <a:t>«… вопрос в одном: верим мы Библии или </a:t>
            </a:r>
            <a:r>
              <a:rPr lang="ru-RU" sz="1800" dirty="0" smtClean="0"/>
              <a:t>нет. </a:t>
            </a:r>
            <a:endParaRPr lang="ru-RU" sz="1800" dirty="0"/>
          </a:p>
          <a:p>
            <a:pPr marL="109728" indent="0" fontAlgn="auto" hangingPunct="0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800" dirty="0"/>
              <a:t>Верим ап. Павлу или </a:t>
            </a:r>
            <a:r>
              <a:rPr lang="ru-RU" sz="1800" dirty="0" smtClean="0"/>
              <a:t>нет. (…).</a:t>
            </a:r>
          </a:p>
          <a:p>
            <a:pPr marL="109728" indent="0" fontAlgn="auto" hangingPunct="0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800" dirty="0" smtClean="0"/>
              <a:t> </a:t>
            </a:r>
            <a:r>
              <a:rPr lang="ru-RU" sz="1800" dirty="0"/>
              <a:t>Мы — только «так», между прочим. Израиль же — стержень мировой истории.</a:t>
            </a:r>
            <a:r>
              <a:rPr lang="ru-RU" sz="1800" i="1" dirty="0" smtClean="0"/>
              <a:t> </a:t>
            </a:r>
            <a:endParaRPr lang="ru-RU" sz="1800" dirty="0" smtClean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800" dirty="0" smtClean="0"/>
              <a:t>Такова </a:t>
            </a:r>
            <a:r>
              <a:rPr lang="ru-RU" sz="1800" dirty="0"/>
              <a:t>Высшая Воля. Если смиримся — в душе радость последней покорности. Если будем упорствовать, </a:t>
            </a:r>
            <a:r>
              <a:rPr lang="ru-RU" sz="1800" dirty="0" err="1"/>
              <a:t>отвергнемся</a:t>
            </a:r>
            <a:r>
              <a:rPr lang="ru-RU" sz="1800" dirty="0"/>
              <a:t> того самого христианства, ради которого спорили с Израилем, т.е. опять подпадём под пяту Израиля. Обетования Божии непреложны. </a:t>
            </a:r>
            <a:r>
              <a:rPr lang="ru-RU" sz="1800" dirty="0" smtClean="0"/>
              <a:t> (…)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800" dirty="0" smtClean="0"/>
              <a:t>Мы </a:t>
            </a:r>
            <a:r>
              <a:rPr lang="ru-RU" sz="1800" dirty="0"/>
              <a:t>должны сами совершить круг своего подчинения Израилю</a:t>
            </a:r>
            <a:r>
              <a:rPr lang="ru-RU" sz="1800" dirty="0" smtClean="0"/>
              <a:t>! (…)</a:t>
            </a:r>
            <a:endParaRPr lang="ru-RU" sz="1800" dirty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800" dirty="0"/>
              <a:t>И подлинно, как ни бери дела, а выходит всё одно. Ветхий Завет даёт и неустанно твердит обетования о будущем господстве над миром. Кому? — иудеям. А Новый? — Он отнюдь не говорит нам, христианам, что это господство переходит теперь к нам, христианам, а лишь </a:t>
            </a:r>
            <a:r>
              <a:rPr lang="ru-RU" sz="1800" dirty="0" err="1"/>
              <a:t>зовет</a:t>
            </a:r>
            <a:r>
              <a:rPr lang="ru-RU" sz="1800" dirty="0"/>
              <a:t> терпеливо нести свой крест и обещает за это спасение. </a:t>
            </a:r>
            <a:r>
              <a:rPr lang="ru-RU" sz="1800" b="1" dirty="0"/>
              <a:t>Один Завет противоречит другому, — но не потому, что оба говорят одно, а потому именно, что оба говорят разное, и разное это обращено к разным лицам. </a:t>
            </a:r>
            <a:r>
              <a:rPr lang="ru-RU" sz="1800" dirty="0"/>
              <a:t>И это глубокое и коренное расхождение обоих Заветов, </a:t>
            </a:r>
            <a:r>
              <a:rPr lang="ru-RU" sz="1800" dirty="0" err="1"/>
              <a:t>примиримое</a:t>
            </a:r>
            <a:r>
              <a:rPr lang="ru-RU" sz="1800" dirty="0"/>
              <a:t> при высоком парении духовного созерцания, как это было у апостола Павла, нестерпимо режет и жжёт наше бескрылое и дряблое сознание</a:t>
            </a:r>
            <a:r>
              <a:rPr lang="ru-RU" sz="1800" dirty="0" smtClean="0"/>
              <a:t>».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32813" cy="105251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+mj-lt"/>
              </a:rPr>
              <a:t>Концепция глобализации как войны за мировое господство на основе целесообразной модификации культур народов как информационно-алгоритмических систем.</a:t>
            </a:r>
            <a:endParaRPr lang="ru-RU" sz="2000" dirty="0">
              <a:latin typeface="+mj-lt"/>
            </a:endParaRPr>
          </a:p>
        </p:txBody>
      </p:sp>
      <p:sp>
        <p:nvSpPr>
          <p:cNvPr id="5734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1F9211-59C4-44C7-B079-24C94FE353E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5750"/>
            <a:ext cx="91440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solidFill>
                <a:srgbClr val="FF0000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dirty="0">
              <a:solidFill>
                <a:srgbClr val="FF0000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FF0000"/>
                </a:solidFill>
                <a:latin typeface="+mj-lt"/>
                <a:cs typeface="+mn-cs"/>
              </a:rPr>
              <a:t>У Вас есть возражения?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008080"/>
                </a:solidFill>
                <a:latin typeface="+mj-lt"/>
                <a:cs typeface="+mn-cs"/>
              </a:rPr>
              <a:t>И что Вы лично, узнав это всё, будете делать в дальнейшем?</a:t>
            </a:r>
            <a:endParaRPr lang="ru-RU" sz="6000" dirty="0">
              <a:solidFill>
                <a:srgbClr val="00808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765175"/>
            <a:ext cx="4305301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3440113"/>
            <a:ext cx="4305301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8775" y="798513"/>
            <a:ext cx="3597275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4268788" y="4797425"/>
            <a:ext cx="4875212" cy="2030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Georgia" pitchFamily="18" charset="0"/>
              </a:rPr>
              <a:t>Ноев ковчег – цельнодеревянный корабль, близкий по размерам к ледоколу «Россия», по вместимости (объёму корпуса) пример-но в 3-4 раза превосходящий трёхдечные линейные корабли середины </a:t>
            </a:r>
            <a:r>
              <a:rPr lang="en-US">
                <a:latin typeface="Georgia" pitchFamily="18" charset="0"/>
              </a:rPr>
              <a:t>XIX </a:t>
            </a:r>
            <a:r>
              <a:rPr lang="ru-RU">
                <a:latin typeface="Georgia" pitchFamily="18" charset="0"/>
              </a:rPr>
              <a:t>века – самые большие деревянные корабли нашей цивилизации. </a:t>
            </a:r>
            <a:r>
              <a:rPr lang="ru-RU">
                <a:solidFill>
                  <a:srgbClr val="FF0000"/>
                </a:solidFill>
                <a:latin typeface="Georgia" pitchFamily="18" charset="0"/>
              </a:rPr>
              <a:t>Откуда и как?</a:t>
            </a: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34925" y="836613"/>
            <a:ext cx="414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Georgia" pitchFamily="18" charset="0"/>
              </a:rPr>
              <a:t>Ноев ковчег</a:t>
            </a:r>
            <a:br>
              <a:rPr lang="ru-RU">
                <a:solidFill>
                  <a:schemeClr val="bg1"/>
                </a:solidFill>
                <a:latin typeface="Georgia" pitchFamily="18" charset="0"/>
              </a:rPr>
            </a:br>
            <a:r>
              <a:rPr lang="ru-RU">
                <a:solidFill>
                  <a:schemeClr val="bg1"/>
                </a:solidFill>
                <a:latin typeface="Georgia" pitchFamily="18" charset="0"/>
              </a:rPr>
              <a:t> (???) в предгорьях Арарата.</a:t>
            </a:r>
            <a:endParaRPr lang="ru-RU"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8532813" cy="79851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Факты, которые «не лезут» в культовый исторический миф,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—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2: Ноев ковчег был?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8439" name="TextBox 11"/>
          <p:cNvSpPr txBox="1">
            <a:spLocks noChangeArrowheads="1"/>
          </p:cNvSpPr>
          <p:nvPr/>
        </p:nvSpPr>
        <p:spPr bwMode="auto">
          <a:xfrm>
            <a:off x="1619250" y="1989138"/>
            <a:ext cx="264953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solidFill>
                  <a:schemeClr val="bg1"/>
                </a:solidFill>
                <a:latin typeface="Georgia" pitchFamily="18" charset="0"/>
              </a:rPr>
              <a:t>Как сообщается, при раскопках, найдены: окаменевшие </a:t>
            </a:r>
            <a:br>
              <a:rPr lang="ru-RU">
                <a:solidFill>
                  <a:schemeClr val="bg1"/>
                </a:solidFill>
                <a:latin typeface="Georgia" pitchFamily="18" charset="0"/>
              </a:rPr>
            </a:br>
            <a:r>
              <a:rPr lang="ru-RU">
                <a:solidFill>
                  <a:schemeClr val="bg1"/>
                </a:solidFill>
                <a:latin typeface="Georgia" pitchFamily="18" charset="0"/>
              </a:rPr>
              <a:t>конструкции корпуса </a:t>
            </a:r>
            <a:br>
              <a:rPr lang="ru-RU">
                <a:solidFill>
                  <a:schemeClr val="bg1"/>
                </a:solidFill>
                <a:latin typeface="Georgia" pitchFamily="18" charset="0"/>
              </a:rPr>
            </a:br>
            <a:r>
              <a:rPr lang="ru-RU">
                <a:solidFill>
                  <a:schemeClr val="bg1"/>
                </a:solidFill>
                <a:latin typeface="Georgia" pitchFamily="18" charset="0"/>
              </a:rPr>
              <a:t>и каменные якоря. </a:t>
            </a:r>
            <a:endParaRPr lang="ru-RU">
              <a:latin typeface="Georgia" pitchFamily="18" charset="0"/>
            </a:endParaRPr>
          </a:p>
        </p:txBody>
      </p:sp>
      <p:sp>
        <p:nvSpPr>
          <p:cNvPr id="1844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62977C-DF96-4455-BAA3-8B040BBE80F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  <p:pic>
        <p:nvPicPr>
          <p:cNvPr id="18441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8788" y="2133600"/>
            <a:ext cx="13906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8532813" cy="79851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Факты, которые «не лезут» в культовый исторический миф,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— 3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: древний Египет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945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836613"/>
            <a:ext cx="401796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1275"/>
            <a:ext cx="4003675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-14288" y="836613"/>
            <a:ext cx="15128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1839 г. Акварель Дэвида Робертса </a:t>
            </a:r>
            <a:br>
              <a:rPr lang="ru-RU">
                <a:latin typeface="Georgia" pitchFamily="18" charset="0"/>
              </a:rPr>
            </a:br>
            <a:r>
              <a:rPr lang="ru-RU">
                <a:latin typeface="Georgia" pitchFamily="18" charset="0"/>
              </a:rPr>
              <a:t>(с натуры)</a:t>
            </a:r>
          </a:p>
        </p:txBody>
      </p:sp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107950" y="5930900"/>
            <a:ext cx="3743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Наши дни: основание Сфинкса – следы  водяной (ливневой) эрозии.</a:t>
            </a:r>
            <a:r>
              <a:rPr lang="ru-RU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>
                <a:solidFill>
                  <a:srgbClr val="FF0000"/>
                </a:solidFill>
                <a:latin typeface="Georgia" pitchFamily="18" charset="0"/>
              </a:rPr>
              <a:t>Откуда и как?</a:t>
            </a:r>
          </a:p>
        </p:txBody>
      </p:sp>
      <p:pic>
        <p:nvPicPr>
          <p:cNvPr id="19462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9750" y="836613"/>
            <a:ext cx="25987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4163" y="836613"/>
            <a:ext cx="28305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94163" y="4149725"/>
            <a:ext cx="508635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TextBox 17"/>
          <p:cNvSpPr txBox="1">
            <a:spLocks noChangeArrowheads="1"/>
          </p:cNvSpPr>
          <p:nvPr/>
        </p:nvSpPr>
        <p:spPr bwMode="auto">
          <a:xfrm>
            <a:off x="4003675" y="2960688"/>
            <a:ext cx="5140325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Вверху: сделано вручную медным орудиями?</a:t>
            </a:r>
          </a:p>
          <a:p>
            <a:r>
              <a:rPr lang="ru-RU">
                <a:latin typeface="Georgia" pitchFamily="18" charset="0"/>
              </a:rPr>
              <a:t>Внизу: а с чего бы вдруг произошла деградация технологий? — поверх монолитов кривая кладка из мелкого камня.</a:t>
            </a:r>
          </a:p>
        </p:txBody>
      </p:sp>
      <p:sp>
        <p:nvSpPr>
          <p:cNvPr id="1946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BDA715-7407-4205-B4A2-DCB840DE562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8532813" cy="79851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Факты, которые «не лезут» в культовый исторический миф, — 4: пирамиды в Боснии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482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836613"/>
            <a:ext cx="48799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836613"/>
            <a:ext cx="41878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8" y="3976688"/>
            <a:ext cx="411321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146550" y="3976688"/>
            <a:ext cx="4997450" cy="2862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Пирамиды в Боснии.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Построены из бетонных блоков, покрыты слоем почвы толщиной более 1 метра. На образование такого слоя почвы в природных условиях Боснии требуется порядка 10-12 тысяч лет.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+mn-lt"/>
                <a:cs typeface="+mn-cs"/>
              </a:rPr>
              <a:t>Если признавать истинной культовую версию истории, то в то время эти пирамиды просто некому было строить</a:t>
            </a:r>
            <a:r>
              <a:rPr lang="ru-RU" dirty="0">
                <a:latin typeface="+mn-lt"/>
                <a:cs typeface="+mn-cs"/>
              </a:rPr>
              <a:t>.</a:t>
            </a:r>
          </a:p>
        </p:txBody>
      </p:sp>
      <p:sp>
        <p:nvSpPr>
          <p:cNvPr id="2048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BD0567-9514-47A7-86FF-7524E4B20A2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2163"/>
            <a:ext cx="6342063" cy="606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50"/>
            <a:ext cx="8604250" cy="9017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Факты, которые «не лезут» в культовый исторический миф, — 5: глобальная катастрофа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325" y="976313"/>
            <a:ext cx="2987675" cy="5908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+mn-lt"/>
                <a:cs typeface="+mn-cs"/>
              </a:rPr>
              <a:t>То, что объясняет все такие загадки истории: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Примерно 13000 лет тому назад произошла </a:t>
            </a:r>
            <a:r>
              <a:rPr lang="ru-RU" dirty="0" err="1">
                <a:latin typeface="+mn-lt"/>
                <a:cs typeface="+mn-cs"/>
              </a:rPr>
              <a:t>гло</a:t>
            </a:r>
            <a:r>
              <a:rPr lang="ru-RU" dirty="0">
                <a:latin typeface="+mn-lt"/>
                <a:cs typeface="+mn-cs"/>
              </a:rPr>
              <a:t>-бальная геофизическая катастрофа, в ходе кото-рой Антарктида «уехала» на Южный полюс, Египет из зоны тропиков и лив-ней «уехал» на север и стал засушливым. </a:t>
            </a:r>
            <a:r>
              <a:rPr lang="ru-RU" dirty="0" err="1">
                <a:latin typeface="+mn-lt"/>
                <a:cs typeface="+mn-cs"/>
              </a:rPr>
              <a:t>Изме-нился</a:t>
            </a:r>
            <a:r>
              <a:rPr lang="ru-RU" dirty="0">
                <a:latin typeface="+mn-lt"/>
                <a:cs typeface="+mn-cs"/>
              </a:rPr>
              <a:t> облик всей Земли. Это произошло очень бы-</a:t>
            </a:r>
            <a:r>
              <a:rPr lang="ru-RU" dirty="0" err="1">
                <a:latin typeface="+mn-lt"/>
                <a:cs typeface="+mn-cs"/>
              </a:rPr>
              <a:t>стро</a:t>
            </a:r>
            <a:r>
              <a:rPr lang="ru-RU" dirty="0">
                <a:latin typeface="+mn-lt"/>
                <a:cs typeface="+mn-cs"/>
              </a:rPr>
              <a:t>, что объясняет </a:t>
            </a:r>
            <a:r>
              <a:rPr lang="ru-RU" dirty="0" err="1">
                <a:latin typeface="+mn-lt"/>
                <a:cs typeface="+mn-cs"/>
              </a:rPr>
              <a:t>обра-зование</a:t>
            </a:r>
            <a:r>
              <a:rPr lang="ru-RU" dirty="0">
                <a:latin typeface="+mn-lt"/>
                <a:cs typeface="+mn-cs"/>
              </a:rPr>
              <a:t> в Якутии вечной мерзлоты и «залежей свежезамороженных мамонтов».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  <a:latin typeface="+mn-lt"/>
                <a:cs typeface="+mn-cs"/>
              </a:rPr>
              <a:t>Так погибла прошлая вы-</a:t>
            </a:r>
            <a:r>
              <a:rPr lang="ru-RU" dirty="0" err="1">
                <a:solidFill>
                  <a:srgbClr val="FF0000"/>
                </a:solidFill>
                <a:latin typeface="+mn-lt"/>
                <a:cs typeface="+mn-cs"/>
              </a:rPr>
              <a:t>сокоразвитая</a:t>
            </a:r>
            <a:r>
              <a:rPr lang="ru-RU" dirty="0">
                <a:solidFill>
                  <a:srgbClr val="FF0000"/>
                </a:solidFill>
                <a:latin typeface="+mn-lt"/>
                <a:cs typeface="+mn-cs"/>
              </a:rPr>
              <a:t> глобальная цивилизация.</a:t>
            </a:r>
            <a:endParaRPr lang="ru-RU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-36513" y="1558925"/>
            <a:ext cx="604837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Georgia" pitchFamily="18" charset="0"/>
              </a:rPr>
              <a:t>Л. Бакст. «Древний ужас» (лат.      </a:t>
            </a:r>
            <a:r>
              <a:rPr lang="la-Latn" i="1">
                <a:solidFill>
                  <a:schemeClr val="bg1"/>
                </a:solidFill>
                <a:latin typeface="Georgia" pitchFamily="18" charset="0"/>
              </a:rPr>
              <a:t>«Terror Antiquus»</a:t>
            </a:r>
            <a:r>
              <a:rPr lang="ru-RU">
                <a:solidFill>
                  <a:schemeClr val="bg1"/>
                </a:solidFill>
                <a:latin typeface="Georgia" pitchFamily="18" charset="0"/>
              </a:rPr>
              <a:t>) . 1908 г.  — Русский музей.</a:t>
            </a:r>
          </a:p>
        </p:txBody>
      </p:sp>
      <p:sp>
        <p:nvSpPr>
          <p:cNvPr id="2151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EA1CEB-E135-40B5-9F8C-1E6E3032C7B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68300"/>
            <a:ext cx="9144000" cy="3276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Тема 2:</a:t>
            </a:r>
            <a:br>
              <a:rPr lang="ru-RU" dirty="0" smtClean="0"/>
            </a:br>
            <a:r>
              <a:rPr lang="ru-RU" dirty="0" smtClean="0"/>
              <a:t>Чем и как занимается</a:t>
            </a:r>
            <a:br>
              <a:rPr lang="ru-RU" dirty="0" smtClean="0"/>
            </a:br>
            <a:r>
              <a:rPr lang="ru-RU" dirty="0" smtClean="0"/>
              <a:t>историческая наука — </a:t>
            </a:r>
            <a:br>
              <a:rPr lang="ru-RU" dirty="0" smtClean="0"/>
            </a:br>
            <a:r>
              <a:rPr lang="ru-RU" dirty="0" smtClean="0"/>
              <a:t>проблемы познания </a:t>
            </a:r>
            <a:r>
              <a:rPr lang="ru-RU" smtClean="0"/>
              <a:t>действительно происшедшего в прошлом</a:t>
            </a:r>
            <a:endParaRPr lang="ru-RU" dirty="0"/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0" y="4365625"/>
            <a:ext cx="9144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552579"/>
                </a:solidFill>
                <a:latin typeface="Georgia" pitchFamily="18" charset="0"/>
              </a:rPr>
              <a:t>История в её полноте — совокупность биографий всех когда-либо живших людей.</a:t>
            </a:r>
          </a:p>
          <a:p>
            <a:r>
              <a:rPr lang="ru-RU" sz="2000">
                <a:solidFill>
                  <a:srgbClr val="552579"/>
                </a:solidFill>
                <a:latin typeface="Georgia" pitchFamily="18" charset="0"/>
              </a:rPr>
              <a:t>В таком качестве она известна только Богу.</a:t>
            </a:r>
          </a:p>
          <a:p>
            <a:r>
              <a:rPr lang="ru-RU" sz="2000">
                <a:latin typeface="Georgia" pitchFamily="18" charset="0"/>
              </a:rPr>
              <a:t>Нам доступны выборки фактов и вымыслов из биографий ограниченного количества людей и соответственно мы приходим к вопросу: </a:t>
            </a:r>
            <a:r>
              <a:rPr lang="ru-RU" sz="2000">
                <a:solidFill>
                  <a:srgbClr val="FF0000"/>
                </a:solidFill>
                <a:latin typeface="Georgia" pitchFamily="18" charset="0"/>
              </a:rPr>
              <a:t>каким требованиям должна удовлетворять выборка фактов и биографий для того, чтобы быть научной?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4340</TotalTime>
  <Words>3618</Words>
  <Application>Microsoft Office PowerPoint</Application>
  <PresentationFormat>Экран (4:3)</PresentationFormat>
  <Paragraphs>281</Paragraphs>
  <Slides>43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4" baseType="lpstr">
      <vt:lpstr>Georgia</vt:lpstr>
      <vt:lpstr>Arial</vt:lpstr>
      <vt:lpstr>Trebuchet MS</vt:lpstr>
      <vt:lpstr>Wingdings 2</vt:lpstr>
      <vt:lpstr>Calibri</vt:lpstr>
      <vt:lpstr>Wingdings</vt:lpstr>
      <vt:lpstr>Городская</vt:lpstr>
      <vt:lpstr>Городская</vt:lpstr>
      <vt:lpstr>Городская</vt:lpstr>
      <vt:lpstr>Городская</vt:lpstr>
      <vt:lpstr>Рисунок</vt:lpstr>
      <vt:lpstr>Слайд 1</vt:lpstr>
      <vt:lpstr>Слайд 2</vt:lpstr>
      <vt:lpstr>Тема 1: Культовый исторический миф  и объективная данность —наследие прошлых эпох</vt:lpstr>
      <vt:lpstr> Факты, которые «не лезут» в культовый исторический миф, — 1: то, чего не может быть… </vt:lpstr>
      <vt:lpstr>Факты, которые «не лезут» в культовый исторический миф, — 2: Ноев ковчег был?</vt:lpstr>
      <vt:lpstr> Факты, которые «не лезут» в культовый исторический миф, — 3: древний Египет </vt:lpstr>
      <vt:lpstr> Факты, которые «не лезут» в культовый исторический миф, — 4: пирамиды в Боснии </vt:lpstr>
      <vt:lpstr> Факты, которые «не лезут» в культовый исторический миф, — 5: глобальная катастрофа </vt:lpstr>
      <vt:lpstr>Тема 2: Чем и как занимается историческая наука —  проблемы познания действительно происшедшего в прошлом</vt:lpstr>
      <vt:lpstr> Главная проблема исторической науки  и её принципиальное отличие от естествознания </vt:lpstr>
      <vt:lpstr>Как такое могло произойти? — Роман «Тщета» был написан мало известным писателем Морганом Робертсоном за 14 лет до гибели «Титаника»</vt:lpstr>
      <vt:lpstr>Как такое могло произойти? — Журнал был опубликован за неделю до 11.09.2001 </vt:lpstr>
      <vt:lpstr>Кроме того на историческую науку оказывает воздействие политический фактор:</vt:lpstr>
      <vt:lpstr> Как в наши дни фальсифицируется фактология для будущих поколений историков — 1: 11.09.2001 </vt:lpstr>
      <vt:lpstr> Как в наши дни фальсифицируется фактология для будущих поколений историков — 2: Брейвик? </vt:lpstr>
      <vt:lpstr> Как можно описать прошлое и настоящее?  — На основе набора описательных категорий: </vt:lpstr>
      <vt:lpstr> Для чего нужна историческая наука? </vt:lpstr>
      <vt:lpstr>Почему историческая наука недееспособна?</vt:lpstr>
      <vt:lpstr>Тема 3: достаточно общая теория управления — инструмент, необходимый  для понимания истории</vt:lpstr>
      <vt:lpstr>Характеристические особенности ДОТУ:</vt:lpstr>
      <vt:lpstr> Полная функция управления — ключевое понятие  — включает в себя следующие этапы: </vt:lpstr>
      <vt:lpstr>Замкнутая система = объект управления + система управления, взаимодействующие со средой и замкнутые друг на друга контурами прямых и обратных связей:</vt:lpstr>
      <vt:lpstr>Структурирование информации в процессе управления</vt:lpstr>
      <vt:lpstr>Способы управления:</vt:lpstr>
      <vt:lpstr>Осваивайте методологию познания!!! — она ключ к истинной Свободе</vt:lpstr>
      <vt:lpstr>Приоритеты обобщённых средств социального управления = оружия ведения «гибридных войн» и управления историей как глобальной, так и региональной</vt:lpstr>
      <vt:lpstr>Тема 4: Культура как  информационно-алгоритмическая система, т.е. как средство управления и самоуправления  в жизни общества</vt:lpstr>
      <vt:lpstr> Что такое культура: управленческие взгляд и практика </vt:lpstr>
      <vt:lpstr>Типология культур: всё остальное следствия</vt:lpstr>
      <vt:lpstr>Слайд 30</vt:lpstr>
      <vt:lpstr> Развитие и деградация культур </vt:lpstr>
      <vt:lpstr>Тема 5: История через призму достаточно общей теории управления</vt:lpstr>
      <vt:lpstr>Что бы это значило? — маршруты Моисея (слева) и Александра Македонского (справа)</vt:lpstr>
      <vt:lpstr>Может быть ничего серьёзного?</vt:lpstr>
      <vt:lpstr>А может так? — тогда кто «хозяин» этой «игры»?</vt:lpstr>
      <vt:lpstr>Схема реализации полной функции управления в Египте времён фараонов: любое из нынешних государств в сопоставлении с этим —  управленчески недееспособный примитив</vt:lpstr>
      <vt:lpstr>Слайд 37</vt:lpstr>
      <vt:lpstr>Слайд 38</vt:lpstr>
      <vt:lpstr>Иерофанты Египта первыми поняли, что это — арсенал, и устремились к мировому господству от имени Бога и помимо Бога, сохраняя за собой монополию на гносеологию </vt:lpstr>
      <vt:lpstr>Концепция глобализации как войны за мировое господство на основе целесообразной модификации самобытных культур народов как информационно-алгоритмических систем.</vt:lpstr>
      <vt:lpstr>Концепция глобализации как войны за мировое господство на основе целесообразной модификации самобытных культур народов как информационно-алгоритмических систем.</vt:lpstr>
      <vt:lpstr>Концепция глобализации как войны за мировое господство на основе целесообразной модификации культур народов как информационно-алгоритмических систем.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Глобальный исторический процесс</dc:title>
  <dc:creator>Пользователь</dc:creator>
  <cp:lastModifiedBy>Пользователь</cp:lastModifiedBy>
  <cp:revision>318</cp:revision>
  <dcterms:created xsi:type="dcterms:W3CDTF">2016-04-20T14:35:02Z</dcterms:created>
  <dcterms:modified xsi:type="dcterms:W3CDTF">2020-07-11T15:15:44Z</dcterms:modified>
</cp:coreProperties>
</file>